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451" r:id="rId2"/>
    <p:sldId id="464" r:id="rId3"/>
    <p:sldId id="454" r:id="rId4"/>
    <p:sldId id="259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56" r:id="rId13"/>
    <p:sldId id="260" r:id="rId14"/>
    <p:sldId id="285" r:id="rId15"/>
    <p:sldId id="450" r:id="rId16"/>
  </p:sldIdLst>
  <p:sldSz cx="7169150" cy="5376863" type="B5ISO"/>
  <p:notesSz cx="6742113" cy="9872663"/>
  <p:defaultTextStyle>
    <a:defPPr>
      <a:defRPr lang="tr-TR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94">
          <p15:clr>
            <a:srgbClr val="A4A3A4"/>
          </p15:clr>
        </p15:guide>
        <p15:guide id="2" pos="22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AFAFA"/>
    <a:srgbClr val="0000FF"/>
    <a:srgbClr val="FFD757"/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7" autoAdjust="0"/>
    <p:restoredTop sz="94660"/>
  </p:normalViewPr>
  <p:slideViewPr>
    <p:cSldViewPr>
      <p:cViewPr varScale="1">
        <p:scale>
          <a:sx n="87" d="100"/>
          <a:sy n="87" d="100"/>
        </p:scale>
        <p:origin x="-1314" y="-90"/>
      </p:cViewPr>
      <p:guideLst>
        <p:guide orient="horz" pos="1694"/>
        <p:guide pos="22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KARŞILAŞTIRMA!$B$2</c:f>
              <c:strCache>
                <c:ptCount val="1"/>
                <c:pt idx="0">
                  <c:v>Türkiye Ort.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KARŞILAŞTIRMA!$A$3:$A$8</c:f>
              <c:strCache>
                <c:ptCount val="6"/>
                <c:pt idx="0">
                  <c:v>Din Kültürü ve Ahlak Bilgisix</c:v>
                </c:pt>
                <c:pt idx="1">
                  <c:v>Fen Bilimleri</c:v>
                </c:pt>
                <c:pt idx="2">
                  <c:v>İnkılap Tarihi ve Atatürkçülük</c:v>
                </c:pt>
                <c:pt idx="3">
                  <c:v>Türkçe</c:v>
                </c:pt>
                <c:pt idx="4">
                  <c:v>Yabancı Dil</c:v>
                </c:pt>
                <c:pt idx="5">
                  <c:v>Matematik</c:v>
                </c:pt>
              </c:strCache>
            </c:strRef>
          </c:cat>
          <c:val>
            <c:numRef>
              <c:f>KARŞILAŞTIRMA!$B$3:$B$8</c:f>
              <c:numCache>
                <c:formatCode>0.00</c:formatCode>
                <c:ptCount val="6"/>
                <c:pt idx="0">
                  <c:v>73.98</c:v>
                </c:pt>
                <c:pt idx="1">
                  <c:v>58.06</c:v>
                </c:pt>
                <c:pt idx="2">
                  <c:v>58.8</c:v>
                </c:pt>
                <c:pt idx="3">
                  <c:v>59.32</c:v>
                </c:pt>
                <c:pt idx="4">
                  <c:v>54.72</c:v>
                </c:pt>
                <c:pt idx="5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KARŞILAŞTIRMA!$C$2</c:f>
              <c:strCache>
                <c:ptCount val="1"/>
                <c:pt idx="0">
                  <c:v>Mardin Ort.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KARŞILAŞTIRMA!$A$3:$A$8</c:f>
              <c:strCache>
                <c:ptCount val="6"/>
                <c:pt idx="0">
                  <c:v>Din Kültürü ve Ahlak Bilgisix</c:v>
                </c:pt>
                <c:pt idx="1">
                  <c:v>Fen Bilimleri</c:v>
                </c:pt>
                <c:pt idx="2">
                  <c:v>İnkılap Tarihi ve Atatürkçülük</c:v>
                </c:pt>
                <c:pt idx="3">
                  <c:v>Türkçe</c:v>
                </c:pt>
                <c:pt idx="4">
                  <c:v>Yabancı Dil</c:v>
                </c:pt>
                <c:pt idx="5">
                  <c:v>Matematik</c:v>
                </c:pt>
              </c:strCache>
            </c:strRef>
          </c:cat>
          <c:val>
            <c:numRef>
              <c:f>KARŞILAŞTIRMA!$C$3:$C$8</c:f>
              <c:numCache>
                <c:formatCode>0.00</c:formatCode>
                <c:ptCount val="6"/>
                <c:pt idx="0">
                  <c:v>64.12</c:v>
                </c:pt>
                <c:pt idx="1">
                  <c:v>49.04</c:v>
                </c:pt>
                <c:pt idx="2">
                  <c:v>48.21</c:v>
                </c:pt>
                <c:pt idx="3">
                  <c:v>47.43</c:v>
                </c:pt>
                <c:pt idx="4">
                  <c:v>46.24</c:v>
                </c:pt>
                <c:pt idx="5">
                  <c:v>35.049999999999997</c:v>
                </c:pt>
              </c:numCache>
            </c:numRef>
          </c:val>
        </c:ser>
        <c:ser>
          <c:idx val="2"/>
          <c:order val="2"/>
          <c:tx>
            <c:strRef>
              <c:f>KARŞILAŞTIRMA!$D$2</c:f>
              <c:strCache>
                <c:ptCount val="1"/>
                <c:pt idx="0">
                  <c:v>Derik Ort.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KARŞILAŞTIRMA!$A$3:$A$8</c:f>
              <c:strCache>
                <c:ptCount val="6"/>
                <c:pt idx="0">
                  <c:v>Din Kültürü ve Ahlak Bilgisix</c:v>
                </c:pt>
                <c:pt idx="1">
                  <c:v>Fen Bilimleri</c:v>
                </c:pt>
                <c:pt idx="2">
                  <c:v>İnkılap Tarihi ve Atatürkçülük</c:v>
                </c:pt>
                <c:pt idx="3">
                  <c:v>Türkçe</c:v>
                </c:pt>
                <c:pt idx="4">
                  <c:v>Yabancı Dil</c:v>
                </c:pt>
                <c:pt idx="5">
                  <c:v>Matematik</c:v>
                </c:pt>
              </c:strCache>
            </c:strRef>
          </c:cat>
          <c:val>
            <c:numRef>
              <c:f>KARŞILAŞTIRMA!$D$3:$D$8</c:f>
              <c:numCache>
                <c:formatCode>0.00</c:formatCode>
                <c:ptCount val="6"/>
                <c:pt idx="0">
                  <c:v>55.79</c:v>
                </c:pt>
                <c:pt idx="1">
                  <c:v>48.33</c:v>
                </c:pt>
                <c:pt idx="2">
                  <c:v>48.33</c:v>
                </c:pt>
                <c:pt idx="3">
                  <c:v>40.99</c:v>
                </c:pt>
                <c:pt idx="4">
                  <c:v>11.11</c:v>
                </c:pt>
                <c:pt idx="5">
                  <c:v>30.67</c:v>
                </c:pt>
              </c:numCache>
            </c:numRef>
          </c:val>
        </c:ser>
        <c:ser>
          <c:idx val="3"/>
          <c:order val="3"/>
          <c:tx>
            <c:strRef>
              <c:f>KARŞILAŞTIRMA!$E$2</c:f>
              <c:strCache>
                <c:ptCount val="1"/>
                <c:pt idx="0">
                  <c:v>1. Deneme Ort.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KARŞILAŞTIRMA!$A$3:$A$8</c:f>
              <c:strCache>
                <c:ptCount val="6"/>
                <c:pt idx="0">
                  <c:v>Din Kültürü ve Ahlak Bilgisix</c:v>
                </c:pt>
                <c:pt idx="1">
                  <c:v>Fen Bilimleri</c:v>
                </c:pt>
                <c:pt idx="2">
                  <c:v>İnkılap Tarihi ve Atatürkçülük</c:v>
                </c:pt>
                <c:pt idx="3">
                  <c:v>Türkçe</c:v>
                </c:pt>
                <c:pt idx="4">
                  <c:v>Yabancı Dil</c:v>
                </c:pt>
                <c:pt idx="5">
                  <c:v>Matematik</c:v>
                </c:pt>
              </c:strCache>
            </c:strRef>
          </c:cat>
          <c:val>
            <c:numRef>
              <c:f>KARŞILAŞTIRMA!$E$3:$E$8</c:f>
              <c:numCache>
                <c:formatCode>0.00</c:formatCode>
                <c:ptCount val="6"/>
                <c:pt idx="0">
                  <c:v>51.85</c:v>
                </c:pt>
                <c:pt idx="1">
                  <c:v>37.407407407407405</c:v>
                </c:pt>
                <c:pt idx="2">
                  <c:v>36.481481481481481</c:v>
                </c:pt>
                <c:pt idx="3">
                  <c:v>41.111111111111114</c:v>
                </c:pt>
                <c:pt idx="4">
                  <c:v>39.814814814814817</c:v>
                </c:pt>
                <c:pt idx="5">
                  <c:v>33.703703703703702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2"/>
        <c:axId val="235826688"/>
        <c:axId val="191425344"/>
      </c:barChart>
      <c:catAx>
        <c:axId val="23582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25344"/>
        <c:crosses val="autoZero"/>
        <c:auto val="1"/>
        <c:lblAlgn val="ctr"/>
        <c:lblOffset val="100"/>
        <c:noMultiLvlLbl val="0"/>
      </c:catAx>
      <c:valAx>
        <c:axId val="1914253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5826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YEP!$A$3:$A$30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ÇATALTEPE</c:v>
                </c:pt>
                <c:pt idx="3">
                  <c:v>TEPEBAĞ</c:v>
                </c:pt>
                <c:pt idx="4">
                  <c:v>MAREV</c:v>
                </c:pt>
                <c:pt idx="5">
                  <c:v>İMAM HATİP ORT.</c:v>
                </c:pt>
                <c:pt idx="6">
                  <c:v>BALLI</c:v>
                </c:pt>
                <c:pt idx="7">
                  <c:v>ATATÜRK</c:v>
                </c:pt>
                <c:pt idx="8">
                  <c:v>İNCESU</c:v>
                </c:pt>
                <c:pt idx="9">
                  <c:v>İLÇE ORTALAMASI</c:v>
                </c:pt>
                <c:pt idx="10">
                  <c:v>KOCATEPE</c:v>
                </c:pt>
                <c:pt idx="11">
                  <c:v>ALANLI</c:v>
                </c:pt>
                <c:pt idx="12">
                  <c:v>SEYDİ KESKİN</c:v>
                </c:pt>
                <c:pt idx="13">
                  <c:v>KANATLI</c:v>
                </c:pt>
                <c:pt idx="14">
                  <c:v>ÇADIRLI</c:v>
                </c:pt>
                <c:pt idx="15">
                  <c:v>YAVUZLAR</c:v>
                </c:pt>
                <c:pt idx="16">
                  <c:v>KOÇYİĞİT</c:v>
                </c:pt>
                <c:pt idx="17">
                  <c:v>AMBARLI</c:v>
                </c:pt>
                <c:pt idx="18">
                  <c:v>DİREKLİ</c:v>
                </c:pt>
                <c:pt idx="19">
                  <c:v>TEPECİK</c:v>
                </c:pt>
                <c:pt idx="20">
                  <c:v>KOVANLI SAMSUNG</c:v>
                </c:pt>
                <c:pt idx="21">
                  <c:v>BOZBAYIR</c:v>
                </c:pt>
                <c:pt idx="22">
                  <c:v>DERİNSU</c:v>
                </c:pt>
                <c:pt idx="23">
                  <c:v>BOYAKLI</c:v>
                </c:pt>
                <c:pt idx="24">
                  <c:v>SUBAŞI</c:v>
                </c:pt>
                <c:pt idx="25">
                  <c:v>PİRİNÇLİ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YEP!$B$3:$B$30</c:f>
              <c:numCache>
                <c:formatCode>0.00</c:formatCode>
                <c:ptCount val="28"/>
                <c:pt idx="0">
                  <c:v>385</c:v>
                </c:pt>
                <c:pt idx="1">
                  <c:v>356.66199999999998</c:v>
                </c:pt>
                <c:pt idx="2">
                  <c:v>329.95699999999999</c:v>
                </c:pt>
                <c:pt idx="3">
                  <c:v>319.44400000000002</c:v>
                </c:pt>
                <c:pt idx="4">
                  <c:v>309.69200000000001</c:v>
                </c:pt>
                <c:pt idx="5">
                  <c:v>303.33300000000003</c:v>
                </c:pt>
                <c:pt idx="6">
                  <c:v>297.01400000000001</c:v>
                </c:pt>
                <c:pt idx="7">
                  <c:v>288.42599999999999</c:v>
                </c:pt>
                <c:pt idx="8">
                  <c:v>280.185</c:v>
                </c:pt>
                <c:pt idx="9">
                  <c:v>276.35655773662552</c:v>
                </c:pt>
                <c:pt idx="10">
                  <c:v>276.27999999999997</c:v>
                </c:pt>
                <c:pt idx="11">
                  <c:v>274.94444999999996</c:v>
                </c:pt>
                <c:pt idx="12">
                  <c:v>274.86672000000004</c:v>
                </c:pt>
                <c:pt idx="13">
                  <c:v>272.84399999999999</c:v>
                </c:pt>
                <c:pt idx="14">
                  <c:v>271.1418888888889</c:v>
                </c:pt>
                <c:pt idx="15">
                  <c:v>266.75299999999999</c:v>
                </c:pt>
                <c:pt idx="16">
                  <c:v>262.13799999999998</c:v>
                </c:pt>
                <c:pt idx="17">
                  <c:v>261.80599999999998</c:v>
                </c:pt>
                <c:pt idx="18">
                  <c:v>261.55900000000003</c:v>
                </c:pt>
                <c:pt idx="19">
                  <c:v>256.25</c:v>
                </c:pt>
                <c:pt idx="20">
                  <c:v>248.97900000000001</c:v>
                </c:pt>
                <c:pt idx="21">
                  <c:v>246.126</c:v>
                </c:pt>
                <c:pt idx="22">
                  <c:v>245.43899999999999</c:v>
                </c:pt>
                <c:pt idx="23">
                  <c:v>245.37</c:v>
                </c:pt>
                <c:pt idx="24">
                  <c:v>237.708</c:v>
                </c:pt>
                <c:pt idx="25">
                  <c:v>234.46799999999999</c:v>
                </c:pt>
                <c:pt idx="26">
                  <c:v>231.352</c:v>
                </c:pt>
                <c:pt idx="27">
                  <c:v>223.88900000000001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YEP!$A$3:$A$30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ÇATALTEPE</c:v>
                </c:pt>
                <c:pt idx="3">
                  <c:v>TEPEBAĞ</c:v>
                </c:pt>
                <c:pt idx="4">
                  <c:v>MAREV</c:v>
                </c:pt>
                <c:pt idx="5">
                  <c:v>İMAM HATİP ORT.</c:v>
                </c:pt>
                <c:pt idx="6">
                  <c:v>BALLI</c:v>
                </c:pt>
                <c:pt idx="7">
                  <c:v>ATATÜRK</c:v>
                </c:pt>
                <c:pt idx="8">
                  <c:v>İNCESU</c:v>
                </c:pt>
                <c:pt idx="9">
                  <c:v>İLÇE ORTALAMASI</c:v>
                </c:pt>
                <c:pt idx="10">
                  <c:v>KOCATEPE</c:v>
                </c:pt>
                <c:pt idx="11">
                  <c:v>ALANLI</c:v>
                </c:pt>
                <c:pt idx="12">
                  <c:v>SEYDİ KESKİN</c:v>
                </c:pt>
                <c:pt idx="13">
                  <c:v>KANATLI</c:v>
                </c:pt>
                <c:pt idx="14">
                  <c:v>ÇADIRLI</c:v>
                </c:pt>
                <c:pt idx="15">
                  <c:v>YAVUZLAR</c:v>
                </c:pt>
                <c:pt idx="16">
                  <c:v>KOÇYİĞİT</c:v>
                </c:pt>
                <c:pt idx="17">
                  <c:v>AMBARLI</c:v>
                </c:pt>
                <c:pt idx="18">
                  <c:v>DİREKLİ</c:v>
                </c:pt>
                <c:pt idx="19">
                  <c:v>TEPECİK</c:v>
                </c:pt>
                <c:pt idx="20">
                  <c:v>KOVANLI SAMSUNG</c:v>
                </c:pt>
                <c:pt idx="21">
                  <c:v>BOZBAYIR</c:v>
                </c:pt>
                <c:pt idx="22">
                  <c:v>DERİNSU</c:v>
                </c:pt>
                <c:pt idx="23">
                  <c:v>BOYAKLI</c:v>
                </c:pt>
                <c:pt idx="24">
                  <c:v>SUBAŞI</c:v>
                </c:pt>
                <c:pt idx="25">
                  <c:v>PİRİNÇLİ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YEP!#BAŞV!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90"/>
        <c:axId val="243703808"/>
        <c:axId val="191460992"/>
      </c:barChart>
      <c:catAx>
        <c:axId val="243703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60992"/>
        <c:crosses val="autoZero"/>
        <c:auto val="1"/>
        <c:lblAlgn val="ctr"/>
        <c:lblOffset val="100"/>
        <c:noMultiLvlLbl val="0"/>
      </c:catAx>
      <c:valAx>
        <c:axId val="1914609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43703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 rot="-5400000" vert="horz"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'YILLARIN KARŞILAŞTIRILMASI'!$B$3:$J$3</c:f>
              <c:strCache>
                <c:ptCount val="9"/>
                <c:pt idx="0">
                  <c:v>2013-2014 Yılı 1. Ortak Sınav</c:v>
                </c:pt>
                <c:pt idx="1">
                  <c:v>2013-2014 Yılı 2. Ortak Sınav</c:v>
                </c:pt>
                <c:pt idx="2">
                  <c:v>2014
ORTALAMA</c:v>
                </c:pt>
                <c:pt idx="3">
                  <c:v>2014-2015 Yılı 1. Ortak Sınav</c:v>
                </c:pt>
                <c:pt idx="4">
                  <c:v>2014-2015 Yılı 2. Ortak Sınav</c:v>
                </c:pt>
                <c:pt idx="5">
                  <c:v>2015
ORTALAMA</c:v>
                </c:pt>
                <c:pt idx="6">
                  <c:v>2015-2016 Yılı 1. Ortak Sınav</c:v>
                </c:pt>
                <c:pt idx="7">
                  <c:v>2015-2016 Yılı 2. Ortak Sınav</c:v>
                </c:pt>
                <c:pt idx="8">
                  <c:v>2016
ORTALAMA</c:v>
                </c:pt>
              </c:strCache>
            </c:strRef>
          </c:cat>
          <c:val>
            <c:numRef>
              <c:f>'YILLARIN KARŞILAŞTIRILMASI'!$B$4:$J$4</c:f>
              <c:numCache>
                <c:formatCode>0.00</c:formatCode>
                <c:ptCount val="9"/>
                <c:pt idx="0">
                  <c:v>38.5</c:v>
                </c:pt>
                <c:pt idx="1">
                  <c:v>43.7</c:v>
                </c:pt>
                <c:pt idx="2">
                  <c:v>41.1</c:v>
                </c:pt>
                <c:pt idx="3">
                  <c:v>40.81</c:v>
                </c:pt>
                <c:pt idx="4">
                  <c:v>44.96</c:v>
                </c:pt>
                <c:pt idx="5">
                  <c:v>42.885000000000005</c:v>
                </c:pt>
                <c:pt idx="6">
                  <c:v>39.21</c:v>
                </c:pt>
                <c:pt idx="7">
                  <c:v>47.11</c:v>
                </c:pt>
                <c:pt idx="8">
                  <c:v>43.16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255599104"/>
        <c:axId val="191476800"/>
      </c:barChart>
      <c:catAx>
        <c:axId val="25559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76800"/>
        <c:crosses val="autoZero"/>
        <c:auto val="1"/>
        <c:lblAlgn val="ctr"/>
        <c:lblOffset val="100"/>
        <c:noMultiLvlLbl val="0"/>
      </c:catAx>
      <c:valAx>
        <c:axId val="1914768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5599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TÜRKÇE!$B$2</c:f>
              <c:strCache>
                <c:ptCount val="1"/>
                <c:pt idx="0">
                  <c:v>Türkçe Puan</c:v>
                </c:pt>
              </c:strCache>
            </c:strRef>
          </c:tx>
          <c:spPr>
            <a:solidFill>
              <a:srgbClr val="31B6F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TÜRKÇE!$A$3:$A$30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TEPEBAĞ</c:v>
                </c:pt>
                <c:pt idx="3">
                  <c:v>ÇATALTEPE</c:v>
                </c:pt>
                <c:pt idx="4">
                  <c:v>MAREV</c:v>
                </c:pt>
                <c:pt idx="5">
                  <c:v>İMAM HATİP ORT.</c:v>
                </c:pt>
                <c:pt idx="6">
                  <c:v>ATATÜRK</c:v>
                </c:pt>
                <c:pt idx="7">
                  <c:v>İNCESU</c:v>
                </c:pt>
                <c:pt idx="8">
                  <c:v>SEYDİ KESKİN</c:v>
                </c:pt>
                <c:pt idx="9">
                  <c:v>İLÇE ORTALAMASI</c:v>
                </c:pt>
                <c:pt idx="10">
                  <c:v>BALLI</c:v>
                </c:pt>
                <c:pt idx="11">
                  <c:v>KOCATEPE</c:v>
                </c:pt>
                <c:pt idx="12">
                  <c:v>ALANLI</c:v>
                </c:pt>
                <c:pt idx="13">
                  <c:v>KANATLI</c:v>
                </c:pt>
                <c:pt idx="14">
                  <c:v>ÇADIRLI</c:v>
                </c:pt>
                <c:pt idx="15">
                  <c:v>YAVUZLAR</c:v>
                </c:pt>
                <c:pt idx="16">
                  <c:v>KOÇYİĞİT</c:v>
                </c:pt>
                <c:pt idx="17">
                  <c:v>AMBARLI</c:v>
                </c:pt>
                <c:pt idx="18">
                  <c:v>DİREKLİ</c:v>
                </c:pt>
                <c:pt idx="19">
                  <c:v>KOVANLI SAMSUNG</c:v>
                </c:pt>
                <c:pt idx="20">
                  <c:v>BOZBAYIR</c:v>
                </c:pt>
                <c:pt idx="21">
                  <c:v>TEPECİK</c:v>
                </c:pt>
                <c:pt idx="22">
                  <c:v>DERİNSU</c:v>
                </c:pt>
                <c:pt idx="23">
                  <c:v>BOYAKLI</c:v>
                </c:pt>
                <c:pt idx="24">
                  <c:v>SUBAŞI</c:v>
                </c:pt>
                <c:pt idx="25">
                  <c:v>PİRİNÇLİ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TÜRKÇE!$B$3:$B$30</c:f>
              <c:numCache>
                <c:formatCode>0.00</c:formatCode>
                <c:ptCount val="28"/>
                <c:pt idx="0">
                  <c:v>55</c:v>
                </c:pt>
                <c:pt idx="1">
                  <c:v>50</c:v>
                </c:pt>
                <c:pt idx="2">
                  <c:v>50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41.111111111111114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70"/>
        <c:axId val="236362752"/>
        <c:axId val="191427072"/>
      </c:barChart>
      <c:catAx>
        <c:axId val="236362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27072"/>
        <c:crosses val="autoZero"/>
        <c:auto val="1"/>
        <c:lblAlgn val="ctr"/>
        <c:lblOffset val="100"/>
        <c:noMultiLvlLbl val="0"/>
      </c:catAx>
      <c:valAx>
        <c:axId val="1914270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6362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MATEMATİK!$B$2</c:f>
              <c:strCache>
                <c:ptCount val="1"/>
                <c:pt idx="0">
                  <c:v>Matematik Puan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33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 rot="-5400000" vert="horz"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MATEMATİK!$A$3:$A$30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TEPEBAĞ</c:v>
                </c:pt>
                <c:pt idx="3">
                  <c:v>MAREV</c:v>
                </c:pt>
                <c:pt idx="4">
                  <c:v>İMAM HATİP ORT.</c:v>
                </c:pt>
                <c:pt idx="5">
                  <c:v>BALLI</c:v>
                </c:pt>
                <c:pt idx="6">
                  <c:v>ALANLI</c:v>
                </c:pt>
                <c:pt idx="7">
                  <c:v>KOCATEPE</c:v>
                </c:pt>
                <c:pt idx="8">
                  <c:v>SEYDİ KESKİN</c:v>
                </c:pt>
                <c:pt idx="9">
                  <c:v>ÇADIRLI</c:v>
                </c:pt>
                <c:pt idx="10">
                  <c:v>YAVUZLAR</c:v>
                </c:pt>
                <c:pt idx="11">
                  <c:v>İLÇE ORTALAMASI</c:v>
                </c:pt>
                <c:pt idx="12">
                  <c:v>ÇATALTEPE</c:v>
                </c:pt>
                <c:pt idx="13">
                  <c:v>ATATÜRK</c:v>
                </c:pt>
                <c:pt idx="14">
                  <c:v>İNCESU</c:v>
                </c:pt>
                <c:pt idx="15">
                  <c:v>KANATLI</c:v>
                </c:pt>
                <c:pt idx="16">
                  <c:v>KOÇYİĞİT</c:v>
                </c:pt>
                <c:pt idx="17">
                  <c:v>AMBARLI</c:v>
                </c:pt>
                <c:pt idx="18">
                  <c:v>DİREKLİ</c:v>
                </c:pt>
                <c:pt idx="19">
                  <c:v>TEPECİK</c:v>
                </c:pt>
                <c:pt idx="20">
                  <c:v>KOVANLI SAMSUNG</c:v>
                </c:pt>
                <c:pt idx="21">
                  <c:v>BOZBAYIR</c:v>
                </c:pt>
                <c:pt idx="22">
                  <c:v>DERİNSU</c:v>
                </c:pt>
                <c:pt idx="23">
                  <c:v>BOYAKLI</c:v>
                </c:pt>
                <c:pt idx="24">
                  <c:v>SUBAŞI</c:v>
                </c:pt>
                <c:pt idx="25">
                  <c:v>NAMIK KEMAL</c:v>
                </c:pt>
                <c:pt idx="26">
                  <c:v>GÖKTAŞ</c:v>
                </c:pt>
                <c:pt idx="27">
                  <c:v>PİRİNÇLİ</c:v>
                </c:pt>
              </c:strCache>
            </c:strRef>
          </c:cat>
          <c:val>
            <c:numRef>
              <c:f>MATEMATİK!$B$3:$B$30</c:f>
              <c:numCache>
                <c:formatCode>0.00</c:formatCode>
                <c:ptCount val="28"/>
                <c:pt idx="0">
                  <c:v>50</c:v>
                </c:pt>
                <c:pt idx="1">
                  <c:v>45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33.703703703703702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1453312"/>
        <c:axId val="191429376"/>
      </c:barChart>
      <c:catAx>
        <c:axId val="14145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29376"/>
        <c:crosses val="autoZero"/>
        <c:auto val="1"/>
        <c:lblAlgn val="ctr"/>
        <c:lblOffset val="100"/>
        <c:noMultiLvlLbl val="0"/>
      </c:catAx>
      <c:valAx>
        <c:axId val="1914293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41453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DİN!$A$3:$A$30</c:f>
              <c:strCache>
                <c:ptCount val="28"/>
                <c:pt idx="0">
                  <c:v>İMAM HATİP ORT.</c:v>
                </c:pt>
                <c:pt idx="1">
                  <c:v>M.AKİF</c:v>
                </c:pt>
                <c:pt idx="2">
                  <c:v>CUMHURİYET</c:v>
                </c:pt>
                <c:pt idx="3">
                  <c:v>ÇATALTEPE</c:v>
                </c:pt>
                <c:pt idx="4">
                  <c:v>TEPEBAĞ</c:v>
                </c:pt>
                <c:pt idx="5">
                  <c:v>MAREV</c:v>
                </c:pt>
                <c:pt idx="6">
                  <c:v>KOCATEPE</c:v>
                </c:pt>
                <c:pt idx="7">
                  <c:v>ALANLI</c:v>
                </c:pt>
                <c:pt idx="8">
                  <c:v>SEYDİ KESKİN</c:v>
                </c:pt>
                <c:pt idx="9">
                  <c:v>AMBARLI</c:v>
                </c:pt>
                <c:pt idx="10">
                  <c:v>DİREKLİ</c:v>
                </c:pt>
                <c:pt idx="11">
                  <c:v>İLÇE ORTALAMASI</c:v>
                </c:pt>
                <c:pt idx="12">
                  <c:v>BALLI</c:v>
                </c:pt>
                <c:pt idx="13">
                  <c:v>YAVUZLAR</c:v>
                </c:pt>
                <c:pt idx="14">
                  <c:v>KOÇYİĞİT</c:v>
                </c:pt>
                <c:pt idx="15">
                  <c:v>TEPECİK</c:v>
                </c:pt>
                <c:pt idx="16">
                  <c:v>BOZBAYIR</c:v>
                </c:pt>
                <c:pt idx="17">
                  <c:v>DERİNSU</c:v>
                </c:pt>
                <c:pt idx="18">
                  <c:v>ATATÜRK</c:v>
                </c:pt>
                <c:pt idx="19">
                  <c:v>İNCESU</c:v>
                </c:pt>
                <c:pt idx="20">
                  <c:v>ÇADIRLI</c:v>
                </c:pt>
                <c:pt idx="21">
                  <c:v>KOVANLI SAMSUNG</c:v>
                </c:pt>
                <c:pt idx="22">
                  <c:v>SUBAŞI</c:v>
                </c:pt>
                <c:pt idx="23">
                  <c:v>NAMIK KEMAL</c:v>
                </c:pt>
                <c:pt idx="24">
                  <c:v>KANATLI</c:v>
                </c:pt>
                <c:pt idx="25">
                  <c:v>BOYAKLI</c:v>
                </c:pt>
                <c:pt idx="26">
                  <c:v>PİRİNÇLİ</c:v>
                </c:pt>
                <c:pt idx="27">
                  <c:v>GÖKTAŞ</c:v>
                </c:pt>
              </c:strCache>
            </c:strRef>
          </c:cat>
          <c:val>
            <c:numRef>
              <c:f>DİN!$B$3:$B$30</c:f>
              <c:numCache>
                <c:formatCode>0.00</c:formatCode>
                <c:ptCount val="28"/>
                <c:pt idx="0">
                  <c:v>75</c:v>
                </c:pt>
                <c:pt idx="1">
                  <c:v>70</c:v>
                </c:pt>
                <c:pt idx="2">
                  <c:v>65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51.851851851851855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239850496"/>
        <c:axId val="191477376"/>
      </c:barChart>
      <c:catAx>
        <c:axId val="239850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77376"/>
        <c:crosses val="autoZero"/>
        <c:auto val="1"/>
        <c:lblAlgn val="ctr"/>
        <c:lblOffset val="100"/>
        <c:noMultiLvlLbl val="0"/>
      </c:catAx>
      <c:valAx>
        <c:axId val="1914773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9850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İNKILAP!$A$3:$A$30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TEPEBAĞ</c:v>
                </c:pt>
                <c:pt idx="3">
                  <c:v>ÇATALTEPE</c:v>
                </c:pt>
                <c:pt idx="4">
                  <c:v>MAREV</c:v>
                </c:pt>
                <c:pt idx="5">
                  <c:v>İMAM HATİP ORT.</c:v>
                </c:pt>
                <c:pt idx="6">
                  <c:v>BALLI</c:v>
                </c:pt>
                <c:pt idx="7">
                  <c:v>ATATÜRK</c:v>
                </c:pt>
                <c:pt idx="8">
                  <c:v>KANATLI</c:v>
                </c:pt>
                <c:pt idx="9">
                  <c:v>AMBARLI</c:v>
                </c:pt>
                <c:pt idx="10">
                  <c:v>DİREKLİ</c:v>
                </c:pt>
                <c:pt idx="11">
                  <c:v>KOVANLI SAMSUNG</c:v>
                </c:pt>
                <c:pt idx="12">
                  <c:v>İLÇE ORTALAMASI</c:v>
                </c:pt>
                <c:pt idx="13">
                  <c:v>İNCESU</c:v>
                </c:pt>
                <c:pt idx="14">
                  <c:v>KOCATEPE</c:v>
                </c:pt>
                <c:pt idx="15">
                  <c:v>ALANLI</c:v>
                </c:pt>
                <c:pt idx="16">
                  <c:v>ÇADIRLI</c:v>
                </c:pt>
                <c:pt idx="17">
                  <c:v>KOÇYİĞİT</c:v>
                </c:pt>
                <c:pt idx="18">
                  <c:v>DERİNSU</c:v>
                </c:pt>
                <c:pt idx="19">
                  <c:v>PİRİNÇLİ</c:v>
                </c:pt>
                <c:pt idx="20">
                  <c:v>SEYDİ KESKİN</c:v>
                </c:pt>
                <c:pt idx="21">
                  <c:v>YAVUZLAR</c:v>
                </c:pt>
                <c:pt idx="22">
                  <c:v>TEPECİK</c:v>
                </c:pt>
                <c:pt idx="23">
                  <c:v>BOZBAYIR</c:v>
                </c:pt>
                <c:pt idx="24">
                  <c:v>BOYAKLI</c:v>
                </c:pt>
                <c:pt idx="25">
                  <c:v>SUBAŞI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İNKILAP!$B$3:$B$30</c:f>
              <c:numCache>
                <c:formatCode>0.00</c:formatCode>
                <c:ptCount val="28"/>
                <c:pt idx="0">
                  <c:v>50</c:v>
                </c:pt>
                <c:pt idx="1">
                  <c:v>45</c:v>
                </c:pt>
                <c:pt idx="2">
                  <c:v>45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36.481481481481481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239852544"/>
        <c:axId val="191447616"/>
      </c:barChart>
      <c:catAx>
        <c:axId val="239852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47616"/>
        <c:crosses val="autoZero"/>
        <c:auto val="1"/>
        <c:lblAlgn val="ctr"/>
        <c:lblOffset val="100"/>
        <c:noMultiLvlLbl val="0"/>
      </c:catAx>
      <c:valAx>
        <c:axId val="1914476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98525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FEN!$A$3:$A$30</c:f>
              <c:strCache>
                <c:ptCount val="28"/>
                <c:pt idx="0">
                  <c:v>M.AKİF</c:v>
                </c:pt>
                <c:pt idx="1">
                  <c:v>ÇATALTEPE</c:v>
                </c:pt>
                <c:pt idx="2">
                  <c:v>CUMHURİYET</c:v>
                </c:pt>
                <c:pt idx="3">
                  <c:v>ATATÜRK</c:v>
                </c:pt>
                <c:pt idx="4">
                  <c:v>İNCESU</c:v>
                </c:pt>
                <c:pt idx="5">
                  <c:v>MAREV</c:v>
                </c:pt>
                <c:pt idx="6">
                  <c:v>BALLI</c:v>
                </c:pt>
                <c:pt idx="7">
                  <c:v>DİREKLİ</c:v>
                </c:pt>
                <c:pt idx="8">
                  <c:v>TEPECİK</c:v>
                </c:pt>
                <c:pt idx="9">
                  <c:v>İLÇE ORTALAMASI</c:v>
                </c:pt>
                <c:pt idx="10">
                  <c:v>TEPEBAĞ</c:v>
                </c:pt>
                <c:pt idx="11">
                  <c:v>İMAM HATİP ORT.</c:v>
                </c:pt>
                <c:pt idx="12">
                  <c:v>KOCATEPE</c:v>
                </c:pt>
                <c:pt idx="13">
                  <c:v>ALANLI</c:v>
                </c:pt>
                <c:pt idx="14">
                  <c:v>SEYDİ KESKİN</c:v>
                </c:pt>
                <c:pt idx="15">
                  <c:v>KANATLI</c:v>
                </c:pt>
                <c:pt idx="16">
                  <c:v>ÇADIRLI</c:v>
                </c:pt>
                <c:pt idx="17">
                  <c:v>KOÇYİĞİT</c:v>
                </c:pt>
                <c:pt idx="18">
                  <c:v>BOZBAYIR</c:v>
                </c:pt>
                <c:pt idx="19">
                  <c:v>BOYAKLI</c:v>
                </c:pt>
                <c:pt idx="20">
                  <c:v>SUBAŞI</c:v>
                </c:pt>
                <c:pt idx="21">
                  <c:v>PİRİNÇLİ</c:v>
                </c:pt>
                <c:pt idx="22">
                  <c:v>YAVUZLAR</c:v>
                </c:pt>
                <c:pt idx="23">
                  <c:v>AMBARLI</c:v>
                </c:pt>
                <c:pt idx="24">
                  <c:v>KOVANLI SAMSUNG</c:v>
                </c:pt>
                <c:pt idx="25">
                  <c:v>DERİNSU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FEN!$B$3:$B$30</c:f>
              <c:numCache>
                <c:formatCode>0.00</c:formatCode>
                <c:ptCount val="28"/>
                <c:pt idx="0">
                  <c:v>55</c:v>
                </c:pt>
                <c:pt idx="1">
                  <c:v>55</c:v>
                </c:pt>
                <c:pt idx="2">
                  <c:v>50</c:v>
                </c:pt>
                <c:pt idx="3">
                  <c:v>45</c:v>
                </c:pt>
                <c:pt idx="4">
                  <c:v>45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37.407407407407405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40727552"/>
        <c:axId val="191448768"/>
      </c:barChart>
      <c:catAx>
        <c:axId val="24072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48768"/>
        <c:crosses val="autoZero"/>
        <c:auto val="1"/>
        <c:lblAlgn val="ctr"/>
        <c:lblOffset val="100"/>
        <c:noMultiLvlLbl val="0"/>
      </c:catAx>
      <c:valAx>
        <c:axId val="1914487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40727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İNGİLİZCE!$A$3:$A$30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ÇATALTEPE</c:v>
                </c:pt>
                <c:pt idx="3">
                  <c:v>TEPEBAĞ</c:v>
                </c:pt>
                <c:pt idx="4">
                  <c:v>MAREV</c:v>
                </c:pt>
                <c:pt idx="5">
                  <c:v>BALLI</c:v>
                </c:pt>
                <c:pt idx="6">
                  <c:v>İMAM HATİP ORT.</c:v>
                </c:pt>
                <c:pt idx="7">
                  <c:v>ALANLI</c:v>
                </c:pt>
                <c:pt idx="8">
                  <c:v>ÇADIRLI</c:v>
                </c:pt>
                <c:pt idx="9">
                  <c:v>ATATÜRK</c:v>
                </c:pt>
                <c:pt idx="10">
                  <c:v>İNCESU</c:v>
                </c:pt>
                <c:pt idx="11">
                  <c:v>KANATLI</c:v>
                </c:pt>
                <c:pt idx="12">
                  <c:v>KOÇYİĞİT</c:v>
                </c:pt>
                <c:pt idx="13">
                  <c:v>TEPECİK</c:v>
                </c:pt>
                <c:pt idx="14">
                  <c:v>KOVANLI SAMSUNG</c:v>
                </c:pt>
                <c:pt idx="15">
                  <c:v>DERİNSU</c:v>
                </c:pt>
                <c:pt idx="16">
                  <c:v>İLÇE ORTALAMASI</c:v>
                </c:pt>
                <c:pt idx="17">
                  <c:v>KOCATEPE</c:v>
                </c:pt>
                <c:pt idx="18">
                  <c:v>SEYDİ KESKİN</c:v>
                </c:pt>
                <c:pt idx="19">
                  <c:v>YAVUZLAR</c:v>
                </c:pt>
                <c:pt idx="20">
                  <c:v>AMBARLI</c:v>
                </c:pt>
                <c:pt idx="21">
                  <c:v>DİREKLİ</c:v>
                </c:pt>
                <c:pt idx="22">
                  <c:v>BOZBAYIR</c:v>
                </c:pt>
                <c:pt idx="23">
                  <c:v>BOYAKLI</c:v>
                </c:pt>
                <c:pt idx="24">
                  <c:v>SUBAŞI</c:v>
                </c:pt>
                <c:pt idx="25">
                  <c:v>PİRİNÇLİ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İNGİLİZCE!$B$3:$B$30</c:f>
              <c:numCache>
                <c:formatCode>0.00</c:formatCode>
                <c:ptCount val="2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39.814814814814817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41114624"/>
        <c:axId val="191454528"/>
      </c:barChart>
      <c:catAx>
        <c:axId val="24111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54528"/>
        <c:crosses val="autoZero"/>
        <c:auto val="1"/>
        <c:lblAlgn val="ctr"/>
        <c:lblOffset val="100"/>
        <c:noMultiLvlLbl val="0"/>
      </c:catAx>
      <c:valAx>
        <c:axId val="1914545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41114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'100 LÜK ORT.'!$A$3:$A$30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ÇATALTEPE</c:v>
                </c:pt>
                <c:pt idx="3">
                  <c:v>TEPEBAĞ</c:v>
                </c:pt>
                <c:pt idx="4">
                  <c:v>MAREV</c:v>
                </c:pt>
                <c:pt idx="5">
                  <c:v>İMAM HATİP ORT.</c:v>
                </c:pt>
                <c:pt idx="6">
                  <c:v>BALLI</c:v>
                </c:pt>
                <c:pt idx="7">
                  <c:v>ATATÜRK</c:v>
                </c:pt>
                <c:pt idx="8">
                  <c:v>İNCESU</c:v>
                </c:pt>
                <c:pt idx="9">
                  <c:v>İLÇE ORTALAMASI</c:v>
                </c:pt>
                <c:pt idx="10">
                  <c:v>KOCATEPE</c:v>
                </c:pt>
                <c:pt idx="11">
                  <c:v>ALANLI</c:v>
                </c:pt>
                <c:pt idx="12">
                  <c:v>SEYDİ KESKİN</c:v>
                </c:pt>
                <c:pt idx="13">
                  <c:v>KANATLI</c:v>
                </c:pt>
                <c:pt idx="14">
                  <c:v>ÇADIRLI</c:v>
                </c:pt>
                <c:pt idx="15">
                  <c:v>YAVUZLAR</c:v>
                </c:pt>
                <c:pt idx="16">
                  <c:v>KOÇYİĞİT</c:v>
                </c:pt>
                <c:pt idx="17">
                  <c:v>AMBARLI</c:v>
                </c:pt>
                <c:pt idx="18">
                  <c:v>DİREKLİ</c:v>
                </c:pt>
                <c:pt idx="19">
                  <c:v>TEPECİK</c:v>
                </c:pt>
                <c:pt idx="20">
                  <c:v>KOVANLI SAMSUNG</c:v>
                </c:pt>
                <c:pt idx="21">
                  <c:v>BOZBAYIR</c:v>
                </c:pt>
                <c:pt idx="22">
                  <c:v>DERİNSU</c:v>
                </c:pt>
                <c:pt idx="23">
                  <c:v>BOYAKLI</c:v>
                </c:pt>
                <c:pt idx="24">
                  <c:v>SUBAŞI</c:v>
                </c:pt>
                <c:pt idx="25">
                  <c:v>PİRİNÇLİ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'100 LÜK ORT.'!$B$3:$B$30</c:f>
              <c:numCache>
                <c:formatCode>0.00</c:formatCode>
                <c:ptCount val="28"/>
                <c:pt idx="0">
                  <c:v>55</c:v>
                </c:pt>
                <c:pt idx="1">
                  <c:v>50.95</c:v>
                </c:pt>
                <c:pt idx="2">
                  <c:v>47.14</c:v>
                </c:pt>
                <c:pt idx="3">
                  <c:v>45.63</c:v>
                </c:pt>
                <c:pt idx="4">
                  <c:v>44.24</c:v>
                </c:pt>
                <c:pt idx="5">
                  <c:v>43.33</c:v>
                </c:pt>
                <c:pt idx="6">
                  <c:v>42.43</c:v>
                </c:pt>
                <c:pt idx="7">
                  <c:v>41.2</c:v>
                </c:pt>
                <c:pt idx="8">
                  <c:v>40.03</c:v>
                </c:pt>
                <c:pt idx="9">
                  <c:v>39.479629629629635</c:v>
                </c:pt>
                <c:pt idx="10">
                  <c:v>39.47</c:v>
                </c:pt>
                <c:pt idx="11">
                  <c:v>39.28</c:v>
                </c:pt>
                <c:pt idx="12">
                  <c:v>39.270000000000003</c:v>
                </c:pt>
                <c:pt idx="13">
                  <c:v>38.979999999999997</c:v>
                </c:pt>
                <c:pt idx="14">
                  <c:v>38.729999999999997</c:v>
                </c:pt>
                <c:pt idx="15">
                  <c:v>38.11</c:v>
                </c:pt>
                <c:pt idx="16">
                  <c:v>37.450000000000003</c:v>
                </c:pt>
                <c:pt idx="17">
                  <c:v>37.4</c:v>
                </c:pt>
                <c:pt idx="18">
                  <c:v>37.369999999999997</c:v>
                </c:pt>
                <c:pt idx="19">
                  <c:v>36.61</c:v>
                </c:pt>
                <c:pt idx="20">
                  <c:v>35.57</c:v>
                </c:pt>
                <c:pt idx="21">
                  <c:v>35.159999999999997</c:v>
                </c:pt>
                <c:pt idx="22">
                  <c:v>35.06</c:v>
                </c:pt>
                <c:pt idx="23">
                  <c:v>35.049999999999997</c:v>
                </c:pt>
                <c:pt idx="24">
                  <c:v>33.96</c:v>
                </c:pt>
                <c:pt idx="25">
                  <c:v>33.5</c:v>
                </c:pt>
                <c:pt idx="26">
                  <c:v>33.049999999999997</c:v>
                </c:pt>
                <c:pt idx="27">
                  <c:v>31.98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42395648"/>
        <c:axId val="191455232"/>
      </c:barChart>
      <c:catAx>
        <c:axId val="24239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55232"/>
        <c:crosses val="autoZero"/>
        <c:auto val="1"/>
        <c:lblAlgn val="ctr"/>
        <c:lblOffset val="100"/>
        <c:noMultiLvlLbl val="0"/>
      </c:catAx>
      <c:valAx>
        <c:axId val="1914552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42395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 rot="-5400000" vert="horz"/>
              <a:lstStyle/>
              <a:p>
                <a:pPr>
                  <a:defRPr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'100 LÜK ORT.'!$A$3:$A$30</c:f>
              <c:strCache>
                <c:ptCount val="28"/>
                <c:pt idx="0">
                  <c:v>M.AKİF</c:v>
                </c:pt>
                <c:pt idx="1">
                  <c:v>CUMHURİYET</c:v>
                </c:pt>
                <c:pt idx="2">
                  <c:v>ÇATALTEPE</c:v>
                </c:pt>
                <c:pt idx="3">
                  <c:v>TEPEBAĞ</c:v>
                </c:pt>
                <c:pt idx="4">
                  <c:v>MAREV</c:v>
                </c:pt>
                <c:pt idx="5">
                  <c:v>İMAM HATİP ORT.</c:v>
                </c:pt>
                <c:pt idx="6">
                  <c:v>BALLI</c:v>
                </c:pt>
                <c:pt idx="7">
                  <c:v>ATATÜRK</c:v>
                </c:pt>
                <c:pt idx="8">
                  <c:v>İNCESU</c:v>
                </c:pt>
                <c:pt idx="9">
                  <c:v>İLÇE ORTALAMASI</c:v>
                </c:pt>
                <c:pt idx="10">
                  <c:v>KOCATEPE</c:v>
                </c:pt>
                <c:pt idx="11">
                  <c:v>ALANLI</c:v>
                </c:pt>
                <c:pt idx="12">
                  <c:v>SEYDİ KESKİN</c:v>
                </c:pt>
                <c:pt idx="13">
                  <c:v>KANATLI</c:v>
                </c:pt>
                <c:pt idx="14">
                  <c:v>ÇADIRLI</c:v>
                </c:pt>
                <c:pt idx="15">
                  <c:v>YAVUZLAR</c:v>
                </c:pt>
                <c:pt idx="16">
                  <c:v>KOÇYİĞİT</c:v>
                </c:pt>
                <c:pt idx="17">
                  <c:v>AMBARLI</c:v>
                </c:pt>
                <c:pt idx="18">
                  <c:v>DİREKLİ</c:v>
                </c:pt>
                <c:pt idx="19">
                  <c:v>TEPECİK</c:v>
                </c:pt>
                <c:pt idx="20">
                  <c:v>KOVANLI SAMSUNG</c:v>
                </c:pt>
                <c:pt idx="21">
                  <c:v>BOZBAYIR</c:v>
                </c:pt>
                <c:pt idx="22">
                  <c:v>DERİNSU</c:v>
                </c:pt>
                <c:pt idx="23">
                  <c:v>BOYAKLI</c:v>
                </c:pt>
                <c:pt idx="24">
                  <c:v>SUBAŞI</c:v>
                </c:pt>
                <c:pt idx="25">
                  <c:v>PİRİNÇLİ</c:v>
                </c:pt>
                <c:pt idx="26">
                  <c:v>NAMIK KEMAL</c:v>
                </c:pt>
                <c:pt idx="27">
                  <c:v>GÖKTAŞ</c:v>
                </c:pt>
              </c:strCache>
            </c:strRef>
          </c:cat>
          <c:val>
            <c:numRef>
              <c:f>'100 LÜK ORT.'!$B$3:$B$30</c:f>
              <c:numCache>
                <c:formatCode>0.00</c:formatCode>
                <c:ptCount val="28"/>
                <c:pt idx="0">
                  <c:v>55</c:v>
                </c:pt>
                <c:pt idx="1">
                  <c:v>50.95</c:v>
                </c:pt>
                <c:pt idx="2">
                  <c:v>47.14</c:v>
                </c:pt>
                <c:pt idx="3">
                  <c:v>45.63</c:v>
                </c:pt>
                <c:pt idx="4">
                  <c:v>44.24</c:v>
                </c:pt>
                <c:pt idx="5">
                  <c:v>43.33</c:v>
                </c:pt>
                <c:pt idx="6">
                  <c:v>42.43</c:v>
                </c:pt>
                <c:pt idx="7">
                  <c:v>41.2</c:v>
                </c:pt>
                <c:pt idx="8">
                  <c:v>40.03</c:v>
                </c:pt>
                <c:pt idx="9">
                  <c:v>39.479629629629635</c:v>
                </c:pt>
                <c:pt idx="10">
                  <c:v>39.47</c:v>
                </c:pt>
                <c:pt idx="11">
                  <c:v>39.28</c:v>
                </c:pt>
                <c:pt idx="12">
                  <c:v>39.270000000000003</c:v>
                </c:pt>
                <c:pt idx="13">
                  <c:v>38.979999999999997</c:v>
                </c:pt>
                <c:pt idx="14">
                  <c:v>38.729999999999997</c:v>
                </c:pt>
                <c:pt idx="15">
                  <c:v>38.11</c:v>
                </c:pt>
                <c:pt idx="16">
                  <c:v>37.450000000000003</c:v>
                </c:pt>
                <c:pt idx="17">
                  <c:v>37.4</c:v>
                </c:pt>
                <c:pt idx="18">
                  <c:v>37.369999999999997</c:v>
                </c:pt>
                <c:pt idx="19">
                  <c:v>36.61</c:v>
                </c:pt>
                <c:pt idx="20">
                  <c:v>35.57</c:v>
                </c:pt>
                <c:pt idx="21">
                  <c:v>35.159999999999997</c:v>
                </c:pt>
                <c:pt idx="22">
                  <c:v>35.06</c:v>
                </c:pt>
                <c:pt idx="23">
                  <c:v>35.049999999999997</c:v>
                </c:pt>
                <c:pt idx="24">
                  <c:v>33.96</c:v>
                </c:pt>
                <c:pt idx="25">
                  <c:v>33.5</c:v>
                </c:pt>
                <c:pt idx="26">
                  <c:v>33.049999999999997</c:v>
                </c:pt>
                <c:pt idx="27">
                  <c:v>31.98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43700224"/>
        <c:axId val="191458688"/>
      </c:barChart>
      <c:catAx>
        <c:axId val="243700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58688"/>
        <c:crosses val="autoZero"/>
        <c:auto val="1"/>
        <c:lblAlgn val="ctr"/>
        <c:lblOffset val="100"/>
        <c:noMultiLvlLbl val="0"/>
      </c:catAx>
      <c:valAx>
        <c:axId val="1914586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43700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D703D-E7FA-4ACA-8BFB-04E60039A38D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Mardin İl Milli Eğitim Müdürlüğü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9F1-10D3-41A5-9BA4-A6F96740CD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6842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0957" cy="493403"/>
          </a:xfrm>
          <a:prstGeom prst="rect">
            <a:avLst/>
          </a:prstGeom>
        </p:spPr>
        <p:txBody>
          <a:bodyPr vert="horz" lIns="133686" tIns="66843" rIns="133686" bIns="66843" rtlCol="0"/>
          <a:lstStyle>
            <a:lvl1pPr algn="l">
              <a:defRPr sz="18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8815" y="2"/>
            <a:ext cx="2920957" cy="493403"/>
          </a:xfrm>
          <a:prstGeom prst="rect">
            <a:avLst/>
          </a:prstGeom>
        </p:spPr>
        <p:txBody>
          <a:bodyPr vert="horz" lIns="133686" tIns="66843" rIns="133686" bIns="66843" rtlCol="0"/>
          <a:lstStyle>
            <a:lvl1pPr algn="r">
              <a:defRPr sz="1800"/>
            </a:lvl1pPr>
          </a:lstStyle>
          <a:p>
            <a:fld id="{3ECB1D0D-12F8-4AE0-A39F-D465378C9873}" type="datetimeFigureOut">
              <a:rPr lang="tr-TR" smtClean="0"/>
              <a:pPr/>
              <a:t>1.11.2016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686" tIns="66843" rIns="133686" bIns="6684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5149" y="4689631"/>
            <a:ext cx="5391815" cy="4442930"/>
          </a:xfrm>
          <a:prstGeom prst="rect">
            <a:avLst/>
          </a:prstGeom>
        </p:spPr>
        <p:txBody>
          <a:bodyPr vert="horz" lIns="133686" tIns="66843" rIns="133686" bIns="66843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9376957"/>
            <a:ext cx="2920957" cy="493403"/>
          </a:xfrm>
          <a:prstGeom prst="rect">
            <a:avLst/>
          </a:prstGeom>
        </p:spPr>
        <p:txBody>
          <a:bodyPr vert="horz" lIns="133686" tIns="66843" rIns="133686" bIns="66843" rtlCol="0" anchor="b"/>
          <a:lstStyle>
            <a:lvl1pPr algn="l">
              <a:defRPr sz="1800"/>
            </a:lvl1pPr>
          </a:lstStyle>
          <a:p>
            <a:r>
              <a:rPr lang="tr-TR" smtClean="0"/>
              <a:t>Mardin İl Milli Eğitim Müdürlüğü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8815" y="9376957"/>
            <a:ext cx="2920957" cy="493403"/>
          </a:xfrm>
          <a:prstGeom prst="rect">
            <a:avLst/>
          </a:prstGeom>
        </p:spPr>
        <p:txBody>
          <a:bodyPr vert="horz" lIns="133686" tIns="66843" rIns="133686" bIns="66843" rtlCol="0" anchor="b"/>
          <a:lstStyle>
            <a:lvl1pPr algn="r">
              <a:defRPr sz="1800"/>
            </a:lvl1pPr>
          </a:lstStyle>
          <a:p>
            <a:fld id="{0E8C044D-681B-4EC5-8F14-D3E383F5FD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1484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Mardin İl Milli Eğitim Müdürlüğü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290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İnkılap Tarihi Dersi</a:t>
            </a:r>
            <a:r>
              <a:rPr lang="tr-TR" baseline="0" dirty="0" smtClean="0"/>
              <a:t> Baz Alınmıştır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C044D-681B-4EC5-8F14-D3E383F5FD9F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Mardin İl Milli Eğitim Müdürlüğü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90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9229" y="179229"/>
            <a:ext cx="6817862" cy="47316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65951" y="4197656"/>
            <a:ext cx="6839369" cy="1043996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86" y="1254601"/>
            <a:ext cx="6093778" cy="1395654"/>
          </a:xfrm>
        </p:spPr>
        <p:txBody>
          <a:bodyPr anchor="b">
            <a:norm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373" y="2788004"/>
            <a:ext cx="5018405" cy="115503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10B-E675-48C5-A5B6-3669E2148935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F901-1856-4F41-8BF1-CFE3D52AB95C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9229" y="179229"/>
            <a:ext cx="6817862" cy="111838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81C7-C570-4F80-A996-5E9C9CB8A389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65951" y="559946"/>
            <a:ext cx="6839369" cy="1043996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7634" y="1135116"/>
            <a:ext cx="1613059" cy="351819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458" y="1135115"/>
            <a:ext cx="4719690" cy="351819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B1B0-2FD3-4E9E-B339-2F651A0FC2DA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229" y="179229"/>
            <a:ext cx="6817862" cy="37136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741360" y="3295733"/>
            <a:ext cx="2255200" cy="55981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1689" tIns="35844" rIns="71689" bIns="358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053620" y="3195141"/>
            <a:ext cx="4347054" cy="666532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71689" tIns="35844" rIns="71689" bIns="358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217801" y="3204762"/>
            <a:ext cx="4287048" cy="60705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71689" tIns="35844" rIns="71689" bIns="358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397995" y="3194266"/>
            <a:ext cx="2593564" cy="51083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71689" tIns="35844" rIns="71689" bIns="358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65951" y="3182020"/>
            <a:ext cx="6839369" cy="104265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71689" tIns="35844" rIns="71689" bIns="3584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04" y="1931500"/>
            <a:ext cx="6093778" cy="1194858"/>
          </a:xfrm>
        </p:spPr>
        <p:txBody>
          <a:bodyPr anchor="t">
            <a:normAutofit/>
          </a:bodyPr>
          <a:lstStyle>
            <a:lvl1pPr algn="ctr">
              <a:defRPr sz="3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52" y="1127000"/>
            <a:ext cx="5031682" cy="736830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0964-D885-4EC4-BFAF-B5169D32FDAB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9368-3581-45CC-8C05-14517926926D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0516" y="2100561"/>
            <a:ext cx="2996705" cy="270277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41928" y="2100561"/>
            <a:ext cx="2996705" cy="270277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17" y="2099716"/>
            <a:ext cx="2996705" cy="501591"/>
          </a:xfrm>
        </p:spPr>
        <p:txBody>
          <a:bodyPr anchor="ctr"/>
          <a:lstStyle>
            <a:lvl1pPr marL="0" indent="0" algn="ctr">
              <a:buNone/>
              <a:defRPr sz="1900" b="0">
                <a:solidFill>
                  <a:schemeClr val="tx2"/>
                </a:solidFill>
                <a:latin typeface="+mj-lt"/>
              </a:defRPr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048" y="2688432"/>
            <a:ext cx="2995029" cy="21146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318" y="2099715"/>
            <a:ext cx="2996705" cy="501591"/>
          </a:xfrm>
        </p:spPr>
        <p:txBody>
          <a:bodyPr anchor="ctr"/>
          <a:lstStyle>
            <a:lvl1pPr marL="0" indent="0" algn="ctr">
              <a:buNone/>
              <a:defRPr sz="1900" b="0" i="0">
                <a:solidFill>
                  <a:schemeClr val="tx2"/>
                </a:solidFill>
                <a:latin typeface="+mj-lt"/>
              </a:defRPr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828" y="2688432"/>
            <a:ext cx="2996705" cy="211465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610E-F7E2-4D7C-8B0C-3FEFCF318E0A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A528-707E-4AED-919A-A4E0D38A6894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9229" y="179229"/>
            <a:ext cx="6817862" cy="111838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65951" y="559946"/>
            <a:ext cx="6839369" cy="104265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06B0-FDDC-4163-86B3-E744A77C7453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9229" y="179229"/>
            <a:ext cx="6817862" cy="111838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2B6-31C6-45B9-8B78-9564A67726BC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" y="2807918"/>
            <a:ext cx="2628688" cy="149357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70"/>
              </a:spcAft>
              <a:buNone/>
              <a:defRPr sz="1400">
                <a:solidFill>
                  <a:schemeClr val="tx2"/>
                </a:solidFill>
              </a:defRPr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65951" y="559946"/>
            <a:ext cx="6839369" cy="1043996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716915" y="1792287"/>
            <a:ext cx="2628688" cy="982174"/>
          </a:xfrm>
        </p:spPr>
        <p:txBody>
          <a:bodyPr anchor="b">
            <a:noAutofit/>
          </a:bodyPr>
          <a:lstStyle>
            <a:lvl1pPr algn="l">
              <a:defRPr sz="25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267" y="1433830"/>
            <a:ext cx="3060904" cy="2987146"/>
          </a:xfrm>
        </p:spPr>
        <p:txBody>
          <a:bodyPr anchor="ctr"/>
          <a:lstStyle>
            <a:lvl1pPr>
              <a:buClr>
                <a:schemeClr val="bg1"/>
              </a:buClr>
              <a:defRPr sz="17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3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3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9229" y="179229"/>
            <a:ext cx="6817862" cy="47316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65951" y="4197656"/>
            <a:ext cx="6839369" cy="1043996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473" y="265524"/>
            <a:ext cx="2989220" cy="1905136"/>
          </a:xfrm>
        </p:spPr>
        <p:txBody>
          <a:bodyPr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6909" y="2183936"/>
            <a:ext cx="2993784" cy="18984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6FF3-B79E-4FD8-ADD4-BDCE32A31160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7172" y="1075373"/>
            <a:ext cx="2795969" cy="229412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229" y="179229"/>
            <a:ext cx="6817862" cy="193567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89" tIns="35844" rIns="71689" bIns="3584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65951" y="1316719"/>
            <a:ext cx="6839369" cy="104265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458" y="265258"/>
            <a:ext cx="6452235" cy="982174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8462" y="4900303"/>
            <a:ext cx="2968870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7CD74D4-A1C9-4AA4-8F0F-11EADD4141D7}" type="datetime1">
              <a:rPr lang="tr-TR" smtClean="0"/>
              <a:pPr/>
              <a:t>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818" y="4900303"/>
            <a:ext cx="2968871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9124" y="4900302"/>
            <a:ext cx="910904" cy="286268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725" y="2097641"/>
            <a:ext cx="5808339" cy="2705442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5067" indent="-215067" algn="l" defTabSz="71689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51790" indent="-215067" algn="l" defTabSz="71689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70840" indent="-179222" algn="l" defTabSz="71689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112" indent="-179222" algn="l" defTabSz="71689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7023" indent="-179222" algn="l" defTabSz="71689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397935" indent="-179222" algn="l" defTabSz="716890" rtl="0" eaLnBrk="1" latinLnBrk="0" hangingPunct="1">
        <a:spcBef>
          <a:spcPts val="301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648846" indent="-179222" algn="l" defTabSz="716890" rtl="0" eaLnBrk="1" latinLnBrk="0" hangingPunct="1">
        <a:spcBef>
          <a:spcPts val="301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899757" indent="-179222" algn="l" defTabSz="716890" rtl="0" eaLnBrk="1" latinLnBrk="0" hangingPunct="1">
        <a:spcBef>
          <a:spcPts val="301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2150669" indent="-179222" algn="l" defTabSz="716890" rtl="0" eaLnBrk="1" latinLnBrk="0" hangingPunct="1">
        <a:spcBef>
          <a:spcPts val="301"/>
        </a:spcBef>
        <a:buClr>
          <a:schemeClr val="accent1"/>
        </a:buClr>
        <a:buFont typeface="Symbol" pitchFamily="18" charset="2"/>
        <a:buChar char="*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CEM\Desktop\slayt o kapa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" y="-134422"/>
            <a:ext cx="7169150" cy="551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2473" indent="-2240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112" indent="-1792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557" indent="-1792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002" indent="-17922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71446" indent="-179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29891" indent="-179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8336" indent="-179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46781" indent="-1792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0B0191-493B-42D4-BA71-EE6FAAF2098D}" type="slidenum">
              <a:rPr lang="tr-TR"/>
              <a:pPr/>
              <a:t>1</a:t>
            </a:fld>
            <a:r>
              <a:rPr lang="tr-TR"/>
              <a:t> / 26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683169" y="3949359"/>
            <a:ext cx="1805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2016-2017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AutoShape 82"/>
          <p:cNvSpPr>
            <a:spLocks noChangeArrowheads="1"/>
          </p:cNvSpPr>
          <p:nvPr/>
        </p:nvSpPr>
        <p:spPr bwMode="auto">
          <a:xfrm>
            <a:off x="-15430" y="240159"/>
            <a:ext cx="7200011" cy="147793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tr-TR" sz="1600" b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T.C.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tr-TR" sz="1600" b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DERİK KAYMAKAMLIĞI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tr-TR" sz="3200" b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İLÇE MİLLİ EĞİTİM MÜDÜRLÜĞÜ</a:t>
            </a:r>
            <a:endParaRPr lang="tr-TR" sz="3200" b="1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43874" y="1791875"/>
            <a:ext cx="6281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1. DENEME SINAVI DEĞERLENDİRME TOPLANTISI</a:t>
            </a:r>
          </a:p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04/11/2016</a:t>
            </a:r>
            <a:endParaRPr lang="tr-T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59685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İNGİLİZCE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860343"/>
              </p:ext>
            </p:extLst>
          </p:nvPr>
        </p:nvGraphicFramePr>
        <p:xfrm>
          <a:off x="200200" y="600199"/>
          <a:ext cx="68407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0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22039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İLÇE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47848"/>
              </p:ext>
            </p:extLst>
          </p:nvPr>
        </p:nvGraphicFramePr>
        <p:xfrm>
          <a:off x="265112" y="557211"/>
          <a:ext cx="6775847" cy="457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0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95148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İLÇE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317707"/>
              </p:ext>
            </p:extLst>
          </p:nvPr>
        </p:nvGraphicFramePr>
        <p:xfrm>
          <a:off x="265112" y="557211"/>
          <a:ext cx="6775847" cy="457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0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55852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İLÇE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304875"/>
              </p:ext>
            </p:extLst>
          </p:nvPr>
        </p:nvGraphicFramePr>
        <p:xfrm>
          <a:off x="200199" y="528191"/>
          <a:ext cx="68556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48271" y="31216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DERİK İLÇE MİLLİ EĞİTİM MÜDÜRLÜĞÜ</a:t>
            </a:r>
            <a:endParaRPr lang="tr-T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157614"/>
              </p:ext>
            </p:extLst>
          </p:nvPr>
        </p:nvGraphicFramePr>
        <p:xfrm>
          <a:off x="127000" y="888231"/>
          <a:ext cx="69151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6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848271" y="376855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DERİK İLÇE MİLLİ EĞİTİM MÜDÜRLÜĞÜ</a:t>
            </a:r>
            <a:endParaRPr lang="tr-T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884275" y="2328391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BAŞARILAR DİLERİZ…</a:t>
            </a:r>
            <a:endParaRPr lang="tr-T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srgbClr val="073E87"/>
                </a:solidFill>
              </a:rPr>
              <a:pPr/>
              <a:t>2</a:t>
            </a:fld>
            <a:endParaRPr lang="tr-TR">
              <a:solidFill>
                <a:srgbClr val="073E87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43875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İSTATİSTİKLER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60018"/>
              </p:ext>
            </p:extLst>
          </p:nvPr>
        </p:nvGraphicFramePr>
        <p:xfrm>
          <a:off x="200200" y="1392287"/>
          <a:ext cx="6768752" cy="1000125"/>
        </p:xfrm>
        <a:graphic>
          <a:graphicData uri="http://schemas.openxmlformats.org/drawingml/2006/table">
            <a:tbl>
              <a:tblPr/>
              <a:tblGrid>
                <a:gridCol w="1495773"/>
                <a:gridCol w="2372085"/>
                <a:gridCol w="2900894"/>
              </a:tblGrid>
              <a:tr h="666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İLÇE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SINAV YAPILAN OKUL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SINAVA GİREN ÖĞRENCİ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DERİK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1.175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Metin kutusu 6"/>
          <p:cNvSpPr txBox="1"/>
          <p:nvPr/>
        </p:nvSpPr>
        <p:spPr>
          <a:xfrm>
            <a:off x="200200" y="720725"/>
            <a:ext cx="676875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1.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Deneme Sınavına Katılım Sayıları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97859"/>
              </p:ext>
            </p:extLst>
          </p:nvPr>
        </p:nvGraphicFramePr>
        <p:xfrm>
          <a:off x="200200" y="2832447"/>
          <a:ext cx="6768752" cy="2088232"/>
        </p:xfrm>
        <a:graphic>
          <a:graphicData uri="http://schemas.openxmlformats.org/drawingml/2006/table">
            <a:tbl>
              <a:tblPr/>
              <a:tblGrid>
                <a:gridCol w="979689"/>
                <a:gridCol w="1553646"/>
                <a:gridCol w="1900000"/>
                <a:gridCol w="1197396"/>
                <a:gridCol w="1138021"/>
              </a:tblGrid>
              <a:tr h="492025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fi-F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OKUL PUAN ORTALAMASI 45 ÜSTÜ VE 45 ALTI OLAN OKUL SAYISI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6604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İLÇE ADI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X&gt;=45 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OKUL SAYISI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X&lt;45 OKUL SAYISI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TOPLAM OKUL SAYISI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ÜSTÜ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YÜZDESİ %</a:t>
                      </a:r>
                    </a:p>
                  </a:txBody>
                  <a:tcPr marL="6367" marR="6367" marT="63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</a:tr>
              <a:tr h="630160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DERİK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14,81</a:t>
                      </a:r>
                    </a:p>
                  </a:txBody>
                  <a:tcPr marL="6367" marR="6367" marT="6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51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31418"/>
              </p:ext>
            </p:extLst>
          </p:nvPr>
        </p:nvGraphicFramePr>
        <p:xfrm>
          <a:off x="237207" y="240159"/>
          <a:ext cx="6731744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744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2015/2016 EĞİTİM VE ÖĞRETİM YILI 1. TEOG ORTALAMALARI İLE 1. DENEME SINAVI DERS BAZLI KARŞILAŞTIRMASI.</a:t>
                      </a:r>
                      <a:endParaRPr lang="tr-T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499268"/>
              </p:ext>
            </p:extLst>
          </p:nvPr>
        </p:nvGraphicFramePr>
        <p:xfrm>
          <a:off x="185592" y="960239"/>
          <a:ext cx="6968951" cy="421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0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84143"/>
              </p:ext>
            </p:extLst>
          </p:nvPr>
        </p:nvGraphicFramePr>
        <p:xfrm>
          <a:off x="200199" y="168152"/>
          <a:ext cx="6840760" cy="4905361"/>
        </p:xfrm>
        <a:graphic>
          <a:graphicData uri="http://schemas.openxmlformats.org/drawingml/2006/table">
            <a:tbl>
              <a:tblPr/>
              <a:tblGrid>
                <a:gridCol w="1402144"/>
                <a:gridCol w="679827"/>
                <a:gridCol w="679827"/>
                <a:gridCol w="679827"/>
                <a:gridCol w="679827"/>
                <a:gridCol w="679827"/>
                <a:gridCol w="679827"/>
                <a:gridCol w="679827"/>
                <a:gridCol w="679827"/>
              </a:tblGrid>
              <a:tr h="23907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DERSLERİN ORTALAMASI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821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OKULU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Türkçe 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Matematik 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 K.ve A.B. 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T.C.İnk.Tar.ve Ata. 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Fen Bilimleri 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İngilizce 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lük Sistem</a:t>
                      </a:r>
                      <a:b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Puan</a:t>
                      </a:r>
                    </a:p>
                  </a:txBody>
                  <a:tcPr marL="4052" marR="4052" marT="4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M.AKİF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CUMHURİYET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356,66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50,95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ÇATALTEPE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329,96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TEPEBAĞ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319,44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MAREV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309,69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İMAM HATİP ORT.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303,33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BALLI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297,01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ATATÜRK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288,43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İNCESU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280,19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İLÇE ORTALAMASI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51,85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36,48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37,41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276,36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39,48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KOCATEPE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276,28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39,47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ALANLI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274,94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39,28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SEYDİ KESKİN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274,87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39,27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KANATLI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272,84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38,98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ÇADIRLI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271,14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YAVUZLAR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266,75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38,11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KOÇYİĞİT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262,14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37,45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AMBARLI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261,81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37,40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DİREKLİ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261,56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37,37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TEPECİK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256,25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36,61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KOVANLI SAMSUNG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248,98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35,57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BOZBAYIR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246,13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35,16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DERİNSU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245,44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35,06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BOYAKLI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245,37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SUBAŞI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237,71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33,96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PİRİNÇLİ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234,47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NAMIK KEMAL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231,35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33,05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145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GÖKTAŞ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35,00</a:t>
                      </a:r>
                    </a:p>
                  </a:txBody>
                  <a:tcPr marL="4052" marR="4052" marT="4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223,89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31,98</a:t>
                      </a:r>
                    </a:p>
                  </a:txBody>
                  <a:tcPr marL="4052" marR="4052" marT="40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0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20235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TÜRKÇE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317004"/>
              </p:ext>
            </p:extLst>
          </p:nvPr>
        </p:nvGraphicFramePr>
        <p:xfrm>
          <a:off x="200199" y="590550"/>
          <a:ext cx="6840760" cy="454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0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96508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MATEMATİK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800547"/>
              </p:ext>
            </p:extLst>
          </p:nvPr>
        </p:nvGraphicFramePr>
        <p:xfrm>
          <a:off x="200199" y="528191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0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2078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DİN</a:t>
                      </a:r>
                      <a:r>
                        <a:rPr lang="tr-T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KÜL. AH. BİL.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02665"/>
              </p:ext>
            </p:extLst>
          </p:nvPr>
        </p:nvGraphicFramePr>
        <p:xfrm>
          <a:off x="200199" y="528191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0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56782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İNKILAP TARİHİ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22714"/>
              </p:ext>
            </p:extLst>
          </p:nvPr>
        </p:nvGraphicFramePr>
        <p:xfrm>
          <a:off x="200199" y="528191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0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362"/>
              </p:ext>
            </p:extLst>
          </p:nvPr>
        </p:nvGraphicFramePr>
        <p:xfrm>
          <a:off x="200199" y="168151"/>
          <a:ext cx="6840760" cy="266700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100'LÜK SİSTEMDE </a:t>
                      </a:r>
                      <a:r>
                        <a:rPr lang="tr-T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FEN BİLİMLERİ </a:t>
                      </a:r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ORTALAMASI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747287"/>
              </p:ext>
            </p:extLst>
          </p:nvPr>
        </p:nvGraphicFramePr>
        <p:xfrm>
          <a:off x="138410" y="528191"/>
          <a:ext cx="683054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0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9085</TotalTime>
  <Words>458</Words>
  <Application>Microsoft Office PowerPoint</Application>
  <PresentationFormat>B5 (ISO) Kağıt (176x250 mm)</PresentationFormat>
  <Paragraphs>319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Dalga Biçimi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Mardin İl MEM</dc:title>
  <dc:creator>Nurettin</dc:creator>
  <cp:lastModifiedBy>Hp</cp:lastModifiedBy>
  <cp:revision>1444</cp:revision>
  <cp:lastPrinted>2016-03-31T10:40:46Z</cp:lastPrinted>
  <dcterms:created xsi:type="dcterms:W3CDTF">2013-10-02T11:52:37Z</dcterms:created>
  <dcterms:modified xsi:type="dcterms:W3CDTF">2016-11-01T20:32:50Z</dcterms:modified>
</cp:coreProperties>
</file>