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451" r:id="rId2"/>
    <p:sldId id="464" r:id="rId3"/>
    <p:sldId id="465" r:id="rId4"/>
    <p:sldId id="466" r:id="rId5"/>
    <p:sldId id="467" r:id="rId6"/>
    <p:sldId id="468" r:id="rId7"/>
    <p:sldId id="469" r:id="rId8"/>
    <p:sldId id="450" r:id="rId9"/>
  </p:sldIdLst>
  <p:sldSz cx="7169150" cy="5376863" type="B5ISO"/>
  <p:notesSz cx="6794500" cy="9931400"/>
  <p:defaultTextStyle>
    <a:defPPr>
      <a:defRPr lang="tr-TR"/>
    </a:defPPr>
    <a:lvl1pPr marL="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AFAFA"/>
    <a:srgbClr val="0000FF"/>
    <a:srgbClr val="FFD757"/>
    <a:srgbClr val="66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7" autoAdjust="0"/>
    <p:restoredTop sz="94660"/>
  </p:normalViewPr>
  <p:slideViewPr>
    <p:cSldViewPr>
      <p:cViewPr varScale="1">
        <p:scale>
          <a:sx n="87" d="100"/>
          <a:sy n="87" d="100"/>
        </p:scale>
        <p:origin x="-1314" y="-9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697" cy="498247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203" y="0"/>
            <a:ext cx="2943697" cy="498247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>
              <a:defRPr sz="1200"/>
            </a:lvl1pPr>
          </a:lstStyle>
          <a:p>
            <a:fld id="{7E2D703D-E7FA-4ACA-8BFB-04E60039A38D}" type="datetimeFigureOut">
              <a:rPr lang="tr-TR" smtClean="0"/>
              <a:pPr/>
              <a:t>6.11.2016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3153"/>
            <a:ext cx="2943697" cy="498247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>
              <a:defRPr sz="1200"/>
            </a:lvl1pPr>
          </a:lstStyle>
          <a:p>
            <a:r>
              <a:rPr lang="tr-TR" smtClean="0"/>
              <a:t>Mardin İl Milli Eğitim Müdürlüğü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203" y="9433153"/>
            <a:ext cx="2943697" cy="498247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>
              <a:defRPr sz="1200"/>
            </a:lvl1pPr>
          </a:lstStyle>
          <a:p>
            <a:fld id="{9EA269F1-10D3-41A5-9BA4-A6F96740CDA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68425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3653" cy="496338"/>
          </a:xfrm>
          <a:prstGeom prst="rect">
            <a:avLst/>
          </a:prstGeom>
        </p:spPr>
        <p:txBody>
          <a:bodyPr vert="horz" lIns="134568" tIns="67284" rIns="134568" bIns="67284" rtlCol="0"/>
          <a:lstStyle>
            <a:lvl1pPr algn="l">
              <a:defRPr sz="18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8488" y="3"/>
            <a:ext cx="2943653" cy="496338"/>
          </a:xfrm>
          <a:prstGeom prst="rect">
            <a:avLst/>
          </a:prstGeom>
        </p:spPr>
        <p:txBody>
          <a:bodyPr vert="horz" lIns="134568" tIns="67284" rIns="134568" bIns="67284" rtlCol="0"/>
          <a:lstStyle>
            <a:lvl1pPr algn="r">
              <a:defRPr sz="1800"/>
            </a:lvl1pPr>
          </a:lstStyle>
          <a:p>
            <a:fld id="{3ECB1D0D-12F8-4AE0-A39F-D465378C9873}" type="datetimeFigureOut">
              <a:rPr lang="tr-TR" smtClean="0"/>
              <a:pPr/>
              <a:t>6.11.2016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887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568" tIns="67284" rIns="134568" bIns="67284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396" y="4717532"/>
            <a:ext cx="5433710" cy="4469363"/>
          </a:xfrm>
          <a:prstGeom prst="rect">
            <a:avLst/>
          </a:prstGeom>
        </p:spPr>
        <p:txBody>
          <a:bodyPr vert="horz" lIns="134568" tIns="67284" rIns="134568" bIns="67284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3" y="9432746"/>
            <a:ext cx="2943653" cy="496338"/>
          </a:xfrm>
          <a:prstGeom prst="rect">
            <a:avLst/>
          </a:prstGeom>
        </p:spPr>
        <p:txBody>
          <a:bodyPr vert="horz" lIns="134568" tIns="67284" rIns="134568" bIns="67284" rtlCol="0" anchor="b"/>
          <a:lstStyle>
            <a:lvl1pPr algn="l">
              <a:defRPr sz="1800"/>
            </a:lvl1pPr>
          </a:lstStyle>
          <a:p>
            <a:r>
              <a:rPr lang="tr-TR" smtClean="0"/>
              <a:t>Mardin İl Milli Eğitim Müdürlüğü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8488" y="9432746"/>
            <a:ext cx="2943653" cy="496338"/>
          </a:xfrm>
          <a:prstGeom prst="rect">
            <a:avLst/>
          </a:prstGeom>
        </p:spPr>
        <p:txBody>
          <a:bodyPr vert="horz" lIns="134568" tIns="67284" rIns="134568" bIns="67284" rtlCol="0" anchor="b"/>
          <a:lstStyle>
            <a:lvl1pPr algn="r">
              <a:defRPr sz="1800"/>
            </a:lvl1pPr>
          </a:lstStyle>
          <a:p>
            <a:fld id="{0E8C044D-681B-4EC5-8F14-D3E383F5FD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1484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Mardin İl Milli Eğitim Müdürlüğü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90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7688" y="1670313"/>
            <a:ext cx="6093778" cy="115254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75373" y="3046889"/>
            <a:ext cx="5018405" cy="1374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1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8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6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910B-E675-48C5-A5B6-3669E2148935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29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F901-1856-4F41-8BF1-CFE3D52AB95C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0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4074967" y="169273"/>
            <a:ext cx="1264558" cy="359702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81291" y="169273"/>
            <a:ext cx="3674189" cy="359702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81C7-C570-4F80-A996-5E9C9CB8A389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46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B1B0-2FD3-4E9E-B339-2F651A0FC2DA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14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6313" y="3455136"/>
            <a:ext cx="6093778" cy="106790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6313" y="2278945"/>
            <a:ext cx="6093778" cy="1176188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3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7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505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40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175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11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846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68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0964-D885-4EC4-BFAF-B5169D32FDAB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42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81290" y="983269"/>
            <a:ext cx="2469374" cy="278302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870149" y="983269"/>
            <a:ext cx="2469374" cy="278302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368-3581-45CC-8C05-14517926926D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6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8458" y="215324"/>
            <a:ext cx="6452235" cy="89614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58457" y="1203571"/>
            <a:ext cx="3167620" cy="5015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352" indent="0">
              <a:buNone/>
              <a:defRPr sz="1600" b="1"/>
            </a:lvl2pPr>
            <a:lvl3pPr marL="716704" indent="0">
              <a:buNone/>
              <a:defRPr sz="1400" b="1"/>
            </a:lvl3pPr>
            <a:lvl4pPr marL="1075055" indent="0">
              <a:buNone/>
              <a:defRPr sz="1300" b="1"/>
            </a:lvl4pPr>
            <a:lvl5pPr marL="1433407" indent="0">
              <a:buNone/>
              <a:defRPr sz="1300" b="1"/>
            </a:lvl5pPr>
            <a:lvl6pPr marL="1791759" indent="0">
              <a:buNone/>
              <a:defRPr sz="1300" b="1"/>
            </a:lvl6pPr>
            <a:lvl7pPr marL="2150111" indent="0">
              <a:buNone/>
              <a:defRPr sz="1300" b="1"/>
            </a:lvl7pPr>
            <a:lvl8pPr marL="2508463" indent="0">
              <a:buNone/>
              <a:defRPr sz="1300" b="1"/>
            </a:lvl8pPr>
            <a:lvl9pPr marL="2866814" indent="0">
              <a:buNone/>
              <a:defRPr sz="13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58457" y="1705162"/>
            <a:ext cx="3167620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41831" y="1203571"/>
            <a:ext cx="3168864" cy="5015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352" indent="0">
              <a:buNone/>
              <a:defRPr sz="1600" b="1"/>
            </a:lvl2pPr>
            <a:lvl3pPr marL="716704" indent="0">
              <a:buNone/>
              <a:defRPr sz="1400" b="1"/>
            </a:lvl3pPr>
            <a:lvl4pPr marL="1075055" indent="0">
              <a:buNone/>
              <a:defRPr sz="1300" b="1"/>
            </a:lvl4pPr>
            <a:lvl5pPr marL="1433407" indent="0">
              <a:buNone/>
              <a:defRPr sz="1300" b="1"/>
            </a:lvl5pPr>
            <a:lvl6pPr marL="1791759" indent="0">
              <a:buNone/>
              <a:defRPr sz="1300" b="1"/>
            </a:lvl6pPr>
            <a:lvl7pPr marL="2150111" indent="0">
              <a:buNone/>
              <a:defRPr sz="1300" b="1"/>
            </a:lvl7pPr>
            <a:lvl8pPr marL="2508463" indent="0">
              <a:buNone/>
              <a:defRPr sz="1300" b="1"/>
            </a:lvl8pPr>
            <a:lvl9pPr marL="2866814" indent="0">
              <a:buNone/>
              <a:defRPr sz="13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41831" y="1705162"/>
            <a:ext cx="3168864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610E-F7E2-4D7C-8B0C-3FEFCF318E0A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76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A528-707E-4AED-919A-A4E0D38A6894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75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06B0-FDDC-4163-86B3-E744A77C7453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75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8461" y="214079"/>
            <a:ext cx="2358601" cy="91108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02939" y="214079"/>
            <a:ext cx="4007754" cy="458900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58461" y="1125160"/>
            <a:ext cx="2358601" cy="3677924"/>
          </a:xfrm>
        </p:spPr>
        <p:txBody>
          <a:bodyPr/>
          <a:lstStyle>
            <a:lvl1pPr marL="0" indent="0">
              <a:buNone/>
              <a:defRPr sz="1100"/>
            </a:lvl1pPr>
            <a:lvl2pPr marL="358352" indent="0">
              <a:buNone/>
              <a:defRPr sz="900"/>
            </a:lvl2pPr>
            <a:lvl3pPr marL="716704" indent="0">
              <a:buNone/>
              <a:defRPr sz="800"/>
            </a:lvl3pPr>
            <a:lvl4pPr marL="1075055" indent="0">
              <a:buNone/>
              <a:defRPr sz="700"/>
            </a:lvl4pPr>
            <a:lvl5pPr marL="1433407" indent="0">
              <a:buNone/>
              <a:defRPr sz="700"/>
            </a:lvl5pPr>
            <a:lvl6pPr marL="1791759" indent="0">
              <a:buNone/>
              <a:defRPr sz="700"/>
            </a:lvl6pPr>
            <a:lvl7pPr marL="2150111" indent="0">
              <a:buNone/>
              <a:defRPr sz="700"/>
            </a:lvl7pPr>
            <a:lvl8pPr marL="2508463" indent="0">
              <a:buNone/>
              <a:defRPr sz="700"/>
            </a:lvl8pPr>
            <a:lvl9pPr marL="2866814" indent="0">
              <a:buNone/>
              <a:defRPr sz="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22B6-31C6-45B9-8B78-9564A67726BC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18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05204" y="3763804"/>
            <a:ext cx="4301490" cy="4443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05204" y="480433"/>
            <a:ext cx="4301490" cy="3226118"/>
          </a:xfrm>
        </p:spPr>
        <p:txBody>
          <a:bodyPr/>
          <a:lstStyle>
            <a:lvl1pPr marL="0" indent="0">
              <a:buNone/>
              <a:defRPr sz="2500"/>
            </a:lvl1pPr>
            <a:lvl2pPr marL="358352" indent="0">
              <a:buNone/>
              <a:defRPr sz="2200"/>
            </a:lvl2pPr>
            <a:lvl3pPr marL="716704" indent="0">
              <a:buNone/>
              <a:defRPr sz="1900"/>
            </a:lvl3pPr>
            <a:lvl4pPr marL="1075055" indent="0">
              <a:buNone/>
              <a:defRPr sz="1600"/>
            </a:lvl4pPr>
            <a:lvl5pPr marL="1433407" indent="0">
              <a:buNone/>
              <a:defRPr sz="1600"/>
            </a:lvl5pPr>
            <a:lvl6pPr marL="1791759" indent="0">
              <a:buNone/>
              <a:defRPr sz="1600"/>
            </a:lvl6pPr>
            <a:lvl7pPr marL="2150111" indent="0">
              <a:buNone/>
              <a:defRPr sz="1600"/>
            </a:lvl7pPr>
            <a:lvl8pPr marL="2508463" indent="0">
              <a:buNone/>
              <a:defRPr sz="1600"/>
            </a:lvl8pPr>
            <a:lvl9pPr marL="2866814" indent="0">
              <a:buNone/>
              <a:defRPr sz="16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05204" y="4208143"/>
            <a:ext cx="4301490" cy="631034"/>
          </a:xfrm>
        </p:spPr>
        <p:txBody>
          <a:bodyPr/>
          <a:lstStyle>
            <a:lvl1pPr marL="0" indent="0">
              <a:buNone/>
              <a:defRPr sz="1100"/>
            </a:lvl1pPr>
            <a:lvl2pPr marL="358352" indent="0">
              <a:buNone/>
              <a:defRPr sz="900"/>
            </a:lvl2pPr>
            <a:lvl3pPr marL="716704" indent="0">
              <a:buNone/>
              <a:defRPr sz="800"/>
            </a:lvl3pPr>
            <a:lvl4pPr marL="1075055" indent="0">
              <a:buNone/>
              <a:defRPr sz="700"/>
            </a:lvl4pPr>
            <a:lvl5pPr marL="1433407" indent="0">
              <a:buNone/>
              <a:defRPr sz="700"/>
            </a:lvl5pPr>
            <a:lvl6pPr marL="1791759" indent="0">
              <a:buNone/>
              <a:defRPr sz="700"/>
            </a:lvl6pPr>
            <a:lvl7pPr marL="2150111" indent="0">
              <a:buNone/>
              <a:defRPr sz="700"/>
            </a:lvl7pPr>
            <a:lvl8pPr marL="2508463" indent="0">
              <a:buNone/>
              <a:defRPr sz="700"/>
            </a:lvl8pPr>
            <a:lvl9pPr marL="2866814" indent="0">
              <a:buNone/>
              <a:defRPr sz="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6FF3-B79E-4FD8-ADD4-BDCE32A31160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41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58458" y="215324"/>
            <a:ext cx="6452235" cy="896144"/>
          </a:xfrm>
          <a:prstGeom prst="rect">
            <a:avLst/>
          </a:prstGeom>
        </p:spPr>
        <p:txBody>
          <a:bodyPr vert="horz" lIns="71670" tIns="35835" rIns="71670" bIns="358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58458" y="1254605"/>
            <a:ext cx="6452235" cy="3548481"/>
          </a:xfrm>
          <a:prstGeom prst="rect">
            <a:avLst/>
          </a:prstGeom>
        </p:spPr>
        <p:txBody>
          <a:bodyPr vert="horz" lIns="71670" tIns="35835" rIns="71670" bIns="358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58457" y="4983557"/>
            <a:ext cx="1672802" cy="286268"/>
          </a:xfrm>
          <a:prstGeom prst="rect">
            <a:avLst/>
          </a:prstGeom>
        </p:spPr>
        <p:txBody>
          <a:bodyPr vert="horz" lIns="71670" tIns="35835" rIns="71670" bIns="3583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D74D4-A1C9-4AA4-8F0F-11EADD4141D7}" type="datetime1">
              <a:rPr lang="tr-TR" smtClean="0"/>
              <a:pPr/>
              <a:t>6.11.2016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49460" y="4983557"/>
            <a:ext cx="2270231" cy="286268"/>
          </a:xfrm>
          <a:prstGeom prst="rect">
            <a:avLst/>
          </a:prstGeom>
        </p:spPr>
        <p:txBody>
          <a:bodyPr vert="horz" lIns="71670" tIns="35835" rIns="71670" bIns="3583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37891" y="4983557"/>
            <a:ext cx="1672802" cy="286268"/>
          </a:xfrm>
          <a:prstGeom prst="rect">
            <a:avLst/>
          </a:prstGeom>
        </p:spPr>
        <p:txBody>
          <a:bodyPr vert="horz" lIns="71670" tIns="35835" rIns="71670" bIns="3583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2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716704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765" indent="-268765" algn="l" defTabSz="716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2321" indent="-223970" algn="l" defTabSz="71670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5880" indent="-179176" algn="l" defTabSz="716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231" indent="-179176" algn="l" defTabSz="7167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584" indent="-179176" algn="l" defTabSz="716704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0934" indent="-179176" algn="l" defTabSz="716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288" indent="-179176" algn="l" defTabSz="716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7640" indent="-179176" algn="l" defTabSz="716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5991" indent="-179176" algn="l" defTabSz="716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7167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352" algn="l" defTabSz="7167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704" algn="l" defTabSz="7167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055" algn="l" defTabSz="7167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407" algn="l" defTabSz="7167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1759" algn="l" defTabSz="7167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111" algn="l" defTabSz="7167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8463" algn="l" defTabSz="7167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6814" algn="l" defTabSz="7167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683169" y="3949359"/>
            <a:ext cx="18053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2016-2017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AutoShape 82"/>
          <p:cNvSpPr>
            <a:spLocks noChangeArrowheads="1"/>
          </p:cNvSpPr>
          <p:nvPr/>
        </p:nvSpPr>
        <p:spPr bwMode="auto">
          <a:xfrm>
            <a:off x="-15430" y="240159"/>
            <a:ext cx="7200011" cy="147793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tr-TR" sz="1600" b="1" dirty="0" smtClean="0">
                <a:solidFill>
                  <a:srgbClr val="404040"/>
                </a:solidFill>
                <a:latin typeface="Trebuchet MS" panose="020B0603020202020204" pitchFamily="34" charset="0"/>
              </a:rPr>
              <a:t>T.C.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tr-TR" sz="1600" b="1" dirty="0" smtClean="0">
                <a:solidFill>
                  <a:srgbClr val="404040"/>
                </a:solidFill>
                <a:latin typeface="Trebuchet MS" panose="020B0603020202020204" pitchFamily="34" charset="0"/>
              </a:rPr>
              <a:t>DERİK KAYMAKAMLIĞI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tr-TR" sz="3200" b="1" dirty="0" smtClean="0">
                <a:solidFill>
                  <a:srgbClr val="404040"/>
                </a:solidFill>
                <a:latin typeface="Trebuchet MS" panose="020B0603020202020204" pitchFamily="34" charset="0"/>
              </a:rPr>
              <a:t>İLÇE MİLLİ EĞİTİM MÜDÜRLÜĞÜ</a:t>
            </a:r>
            <a:endParaRPr lang="tr-TR" sz="3200" b="1" dirty="0">
              <a:solidFill>
                <a:srgbClr val="40404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443874" y="1791875"/>
            <a:ext cx="62814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ADAY ÖĞRETMEN YETİŞTİRME PROGRAMI TOPLANTISI</a:t>
            </a:r>
          </a:p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06/11/2016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11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643371"/>
              </p:ext>
            </p:extLst>
          </p:nvPr>
        </p:nvGraphicFramePr>
        <p:xfrm>
          <a:off x="416223" y="456183"/>
          <a:ext cx="6451600" cy="4776490"/>
        </p:xfrm>
        <a:graphic>
          <a:graphicData uri="http://schemas.openxmlformats.org/drawingml/2006/table">
            <a:tbl>
              <a:tblPr firstRow="1" firstCol="1" bandRow="1"/>
              <a:tblGrid>
                <a:gridCol w="6451600"/>
              </a:tblGrid>
              <a:tr h="167308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  <a:latin typeface="Times New Roman"/>
                          <a:cs typeface="Times New Roman"/>
                        </a:rPr>
                        <a:t>  Aday öğretmenlere yetiştirme sürecinde,</a:t>
                      </a:r>
                      <a:endParaRPr lang="tr-TR" sz="2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tr-TR" sz="2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  <a:latin typeface="Times New Roman"/>
                          <a:cs typeface="Times New Roman"/>
                        </a:rPr>
                        <a:t> 1-384 saat sınıf içi ve okul içi-Atandıkları Okul Müdürlüğünce gerçekleşecektir</a:t>
                      </a:r>
                      <a:r>
                        <a:rPr lang="tr-TR" sz="2000" kern="1200" dirty="0" smtClean="0">
                          <a:effectLst/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  <a:latin typeface="Times New Roman"/>
                          <a:cs typeface="Times New Roman"/>
                        </a:rPr>
                        <a:t> 2-90 saat okul dışı faaliyetleri-Derik İlçe  Milli Eğitim Müdürlüğünün Bünyesinde yapılacaktır</a:t>
                      </a:r>
                      <a:r>
                        <a:rPr lang="tr-TR" sz="2000" kern="1200" dirty="0" smtClean="0">
                          <a:effectLst/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  <a:latin typeface="Times New Roman"/>
                          <a:cs typeface="Times New Roman"/>
                        </a:rPr>
                        <a:t>  3-168 saat </a:t>
                      </a:r>
                      <a:r>
                        <a:rPr lang="tr-TR" sz="2000" kern="1200" dirty="0" err="1">
                          <a:effectLst/>
                          <a:latin typeface="Times New Roman"/>
                          <a:cs typeface="Times New Roman"/>
                        </a:rPr>
                        <a:t>hizmetiçi</a:t>
                      </a:r>
                      <a:r>
                        <a:rPr lang="tr-TR" sz="2000" kern="1200" dirty="0">
                          <a:effectLst/>
                          <a:latin typeface="Times New Roman"/>
                          <a:cs typeface="Times New Roman"/>
                        </a:rPr>
                        <a:t> eğitim faaliyetleri olmak üzere –Derik İlçe Milli Eğitim Müdürlüğünün Bünyesinde Planlama Doğrultusunda Yapılacaktır</a:t>
                      </a:r>
                      <a:r>
                        <a:rPr lang="tr-TR" sz="2000" kern="1200" dirty="0" smtClean="0">
                          <a:effectLst/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  <a:latin typeface="Times New Roman"/>
                          <a:cs typeface="Times New Roman"/>
                        </a:rPr>
                        <a:t>Toplam: 642 saat eğitim verilecektir.</a:t>
                      </a:r>
                      <a:endParaRPr lang="tr-TR" sz="2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tr-T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812" marR="67812" marT="94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51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985857"/>
              </p:ext>
            </p:extLst>
          </p:nvPr>
        </p:nvGraphicFramePr>
        <p:xfrm>
          <a:off x="488231" y="168151"/>
          <a:ext cx="6451600" cy="420624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453271"/>
                <a:gridCol w="2427049"/>
                <a:gridCol w="688253"/>
                <a:gridCol w="2162947"/>
              </a:tblGrid>
              <a:tr h="183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Faaliyet</a:t>
                      </a:r>
                      <a:r>
                        <a:rPr lang="tr-TR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Sıra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Çalışma Konuları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Süre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tr-TR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Saat)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Açıklama</a:t>
                      </a:r>
                      <a:r>
                        <a:rPr lang="tr-TR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700334"/>
              </p:ext>
            </p:extLst>
          </p:nvPr>
        </p:nvGraphicFramePr>
        <p:xfrm>
          <a:off x="488231" y="600199"/>
          <a:ext cx="6408711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432048"/>
                <a:gridCol w="2448272"/>
                <a:gridCol w="720080"/>
                <a:gridCol w="2088231"/>
              </a:tblGrid>
              <a:tr h="57340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Sınıf ve Okul İçi Faaliyetler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(384 Saat)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Ders Planlama/Hazırlık/Değerlendirme 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Fiilen girdiklerderslerde ve bu derslere hazırlık safhasında gerçekleşecektir.(Öğretmen Yetiştirme ve Geliştirme Genel Müdürlüğü 17/10/2016 Tarihli Yazısı)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34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Ders Uygulaması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Fiilen girdikler derslerde ve bu derslere hazırlık safhasında gerçekleşecektir.(Öğretmen Yetiştirme ve Geliştirme Genel Müdürlüğü 17/10/2016 Tarihli Yazısı)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014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Ders İzleme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14/11/2016 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Tarihinden başlayarak 27 hafta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sürecek.Her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hafta 2 saat olacak şekilde öğretmenin boş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saattine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ve gününe göre Okul İdaresince  planlanacaktır</a:t>
                      </a:r>
                      <a:r>
                        <a:rPr lang="tr-T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Tarih 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ve girilecek ders belirtilecek şekilde planlama çizelgesi oluşturulacaktır. 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014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Okul İçi Gözlem ve Uygulamalar 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17/10/2016 tarihinden başlayarak 24 Hafta  sürecek. Her hafta 4 saat olacak şekilde öğretmenin boş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saattine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ve gününe göre Okul İdaresince  planlanacaktır. Tarih ve girilecek ders belirtilecek şekilde planlama çizelgesi oluşturulacaktır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4" marR="23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52" name="Resim 23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1154113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Resim 24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1154113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Resim 25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1154113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Resim 26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1154113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6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382343"/>
              </p:ext>
            </p:extLst>
          </p:nvPr>
        </p:nvGraphicFramePr>
        <p:xfrm>
          <a:off x="488231" y="672207"/>
          <a:ext cx="6480722" cy="4048506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504056"/>
                <a:gridCol w="2376264"/>
                <a:gridCol w="720080"/>
                <a:gridCol w="2160242"/>
              </a:tblGrid>
              <a:tr h="118321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Okul Dışı Faaliyetler 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(90 Saat)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Şehir Kimliğini Tanıma 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14-18 kasım </a:t>
                      </a:r>
                      <a:r>
                        <a:rPr lang="tr-TR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(1.Hafta)/</a:t>
                      </a:r>
                      <a:r>
                        <a:rPr lang="tr-TR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21-25 Kasım </a:t>
                      </a:r>
                      <a:r>
                        <a:rPr lang="tr-TR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(2.Hafta) -</a:t>
                      </a:r>
                      <a:r>
                        <a:rPr lang="tr-TR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 Kasım-02 Aralık</a:t>
                      </a:r>
                      <a:r>
                        <a:rPr lang="tr-TR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(3.Hafta)</a:t>
                      </a:r>
                      <a:endParaRPr lang="tr-TR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Öğretmenin Boş Gün ve Saattine göre  İlçe Mili Eğitim Müdürlüğünce Planlanan  Gruplar Halinde Yapılacaktır. </a:t>
                      </a:r>
                      <a:endParaRPr lang="tr-TR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32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tr-TR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Kurumsal İşleyiş </a:t>
                      </a:r>
                      <a:endParaRPr lang="tr-TR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05-9 Aralık  </a:t>
                      </a: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(4.Hafta)/</a:t>
                      </a:r>
                      <a:r>
                        <a:rPr lang="tr-T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12-16 Aralık </a:t>
                      </a: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(5.Hafta) -</a:t>
                      </a:r>
                      <a:r>
                        <a:rPr lang="tr-T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19 -23 Aralık </a:t>
                      </a: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(6.Hafta)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Öğretmenin Boş Gün ve </a:t>
                      </a:r>
                      <a:r>
                        <a:rPr lang="tr-TR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Saattine</a:t>
                      </a: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göre  İlçe Mili Eğitim Müdürlüğünce Planlanan  Gruplar Halinde Yapılacaktır.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32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tr-TR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Yanı Başımızdaki Okul </a:t>
                      </a:r>
                      <a:endParaRPr lang="tr-TR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26-30 Aralık </a:t>
                      </a: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(7.Hafta) </a:t>
                      </a:r>
                      <a:r>
                        <a:rPr lang="tr-T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02-06 Ocak </a:t>
                      </a: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(8.Hafta) 09</a:t>
                      </a:r>
                      <a:r>
                        <a:rPr lang="tr-T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-13 Aralık </a:t>
                      </a: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(9.Hafta)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Öğretmenin Boş Gün ve </a:t>
                      </a:r>
                      <a:r>
                        <a:rPr lang="tr-TR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Saattine</a:t>
                      </a: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göre  İlçe Mili Eğitim Müdürlüğünce Planlanan  Gruplar Halinde Yapılacaktır.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075" name="Resim 27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136650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Resim 28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136650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Resim 29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136650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287763"/>
              </p:ext>
            </p:extLst>
          </p:nvPr>
        </p:nvGraphicFramePr>
        <p:xfrm>
          <a:off x="488231" y="168151"/>
          <a:ext cx="6451600" cy="420624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453271"/>
                <a:gridCol w="2427049"/>
                <a:gridCol w="688253"/>
                <a:gridCol w="2162947"/>
              </a:tblGrid>
              <a:tr h="183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Faaliyet</a:t>
                      </a:r>
                      <a:r>
                        <a:rPr lang="tr-TR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Sıra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Çalışma Konuları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Süre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tr-TR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Saat)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Açıklama</a:t>
                      </a:r>
                      <a:r>
                        <a:rPr lang="tr-TR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6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396375"/>
              </p:ext>
            </p:extLst>
          </p:nvPr>
        </p:nvGraphicFramePr>
        <p:xfrm>
          <a:off x="344215" y="240159"/>
          <a:ext cx="6552728" cy="4680521"/>
        </p:xfrm>
        <a:graphic>
          <a:graphicData uri="http://schemas.openxmlformats.org/drawingml/2006/table">
            <a:tbl>
              <a:tblPr firstRow="1" firstCol="1" bandRow="1"/>
              <a:tblGrid>
                <a:gridCol w="1152128"/>
                <a:gridCol w="718226"/>
                <a:gridCol w="1338776"/>
                <a:gridCol w="1671799"/>
                <a:gridCol w="1671799"/>
              </a:tblGrid>
              <a:tr h="338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FAALİYET 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Sıra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Çalışma Konuları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Süre(Saat)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Açıklama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</a:tr>
              <a:tr h="144739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Okul Dışı Faaliyetler 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(90 Saat)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Tecrübeyle Buluşma 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06 -10 Şubat </a:t>
                      </a: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(10.Hafta) 1</a:t>
                      </a: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3-17 Şubat </a:t>
                      </a: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(11.Hafta) -Öğretmenin Boş Gün ve Sattine göre  İlçe Mili Eğitim Müdürlüğünce Planlanan  Gruplar Halinde Yapılacaktır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73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Gönüllülük ve Girişimcilik Çalışmaları 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20 -24 Şubat </a:t>
                      </a: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(12.Hafta)/</a:t>
                      </a:r>
                      <a:r>
                        <a:rPr lang="tr-T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 Şubat-03 Mart </a:t>
                      </a: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(13.Hafta) 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Öğretmenin Boş Gün ve Saattine göre  İlçe Mili Eğitim Müdürlüğünce Planlanan  Gruplar Halinde Yapılacaktır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73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Mesleki Gelişim ve Kariyer 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06 -10 Mart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(14.Hafta) 1</a:t>
                      </a:r>
                      <a:r>
                        <a:rPr lang="tr-T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-17 Mart 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(15.Hafta) -Öğretmenin Boş Gün ve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Sattine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göre  İlçe Mili Eğitim Müdürlüğünce Planlanan  Gruplar Halinde Yapılacaktır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56" marR="36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102" name="Resim 30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1244600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Resim 31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1244600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Resim 32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1244600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6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293896"/>
              </p:ext>
            </p:extLst>
          </p:nvPr>
        </p:nvGraphicFramePr>
        <p:xfrm>
          <a:off x="200199" y="672207"/>
          <a:ext cx="6451600" cy="2453640"/>
        </p:xfrm>
        <a:graphic>
          <a:graphicData uri="http://schemas.openxmlformats.org/drawingml/2006/table">
            <a:tbl>
              <a:tblPr firstRow="1" firstCol="1" bandRow="1"/>
              <a:tblGrid>
                <a:gridCol w="825141"/>
                <a:gridCol w="543011"/>
                <a:gridCol w="1882977"/>
                <a:gridCol w="605428"/>
                <a:gridCol w="2595043"/>
              </a:tblGrid>
              <a:tr h="183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FAALİYET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Sıra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Çalışma Konuları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Süre(Saat)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Açıklama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</a:tr>
              <a:tr h="55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Kitap Okuma 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Kitap Okuma (5 adet)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Aday Öğretmenler Tarafından Ekteki Önerilen  Kitap Listesine göre okunarak ,ilgili formlar doldurulacak.(      Form)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Film İzleme 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Film İzleme (10 adet)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2746" marR="42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Aday Öğretmenler Tarafından Ekteki Önerilen  Kitap Listesine göre okunarak ,ilgili formlar doldurulacak.(      Form)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6" marR="4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123" name="Resim 33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292350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Resim 34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520950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Resim 35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740025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6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39101"/>
              </p:ext>
            </p:extLst>
          </p:nvPr>
        </p:nvGraphicFramePr>
        <p:xfrm>
          <a:off x="200199" y="168151"/>
          <a:ext cx="6768752" cy="3895590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576064"/>
                <a:gridCol w="2088232"/>
                <a:gridCol w="792088"/>
                <a:gridCol w="2448272"/>
              </a:tblGrid>
              <a:tr h="215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FAALİYET 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Sıra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Çalışma Konuları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Süre(Saat)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Açıklama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6EA5"/>
                    </a:solidFill>
                  </a:tcPr>
                </a:tc>
              </a:tr>
              <a:tr h="322695"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Hizmet İçi Eğitimler 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(168 Saat)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Türkiye’de Demokrasi Serüveni ve 15 Temmuz Süreci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 Eğitim Müdürlüğünce Planlacak Takvim Doğrultusunda Okullara Bildirelecektir.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Anadolu’da Çok Kültürlülük, Kaynakları ve Eğitime Yansımaları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 Eğitim Müdürlüğünce Planlacak Takvim Doğrultusunda Okullara Bildirelecektir.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Kültür ve Medeniyetimizde Eğitim Anlayışının Temelleri 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 Eğitim Müdürlüğünce Planlacak Takvim Doğrultusunda Okullara Bildirelecektir.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Dünden Bugüne Öğretmenlik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 Eğitim Müdürlüğünce Planlacak Takvim Doğrultusunda Okullara Bildirelecektir.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İnsanı Değerlerimiz ve Meslek Etiği 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 Eğitim Müdürlüğünce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Planlacak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Takvim Doğrultusunda Okullara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Bildirelecektir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Öğretmenlikle İlgili Mevzuat Programı 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 Eğitim Müdürlüğünce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Planlacak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Takvim Doğrultusunda Okullara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Bildirelecektir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Etkili İletişim ve Sınıf Yönetimi 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 Eğitim Müdürlüğünce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Planlacak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Takvim Doğrultusunda Okullara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Bildirelecektir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 Eğitim Sisteminde Güncel Uygulamalar 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 Eğitim Müdürlüğünce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Planlacak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Takvim Doğrultusunda Okullara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Bildirelecektir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2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Gelişmiş Ülkelerin Eğitim Sistemleri, Uluslararası Kuruluşların Sisteme Yansımaları 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 Eğitim Müdürlüğünce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Planlacak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Takvim Doğrultusunda Okullara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Bildirelecektir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Ulusal ve Uluslararası Eğitim Projeleri ve Örnek Projeler 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 Eğitim Müdürlüğünce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Planlacak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Takvim Doğrultusunda Okullara </a:t>
                      </a:r>
                      <a:r>
                        <a:rPr lang="tr-T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Bildirelecektir</a:t>
                      </a:r>
                      <a:r>
                        <a:rPr lang="tr-T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tr-T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12" marR="3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151" name="Resim 36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254125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Resim 37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254125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Resim 38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254125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Resim 39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254125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Resim 40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254125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Resim 41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254125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Resim 42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254125"/>
            <a:ext cx="2571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6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48271" y="3768551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DERİK İLÇE MİLLİ EĞİTİM MÜDÜRLÜĞÜ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884275" y="2328391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BAŞARILAR DİLERİZ…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32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9226</TotalTime>
  <Words>650</Words>
  <Application>Microsoft Office PowerPoint</Application>
  <PresentationFormat>B5 (ISO) Kağıt (176x250 mm)</PresentationFormat>
  <Paragraphs>150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Mardin İl MEM</dc:title>
  <dc:creator>Nurettin</dc:creator>
  <cp:lastModifiedBy>Hp</cp:lastModifiedBy>
  <cp:revision>1456</cp:revision>
  <cp:lastPrinted>2016-03-31T10:40:46Z</cp:lastPrinted>
  <dcterms:created xsi:type="dcterms:W3CDTF">2013-10-02T11:52:37Z</dcterms:created>
  <dcterms:modified xsi:type="dcterms:W3CDTF">2016-11-05T21:11:27Z</dcterms:modified>
</cp:coreProperties>
</file>