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88" r:id="rId2"/>
  </p:sldMasterIdLst>
  <p:notesMasterIdLst>
    <p:notesMasterId r:id="rId85"/>
  </p:notesMasterIdLst>
  <p:handoutMasterIdLst>
    <p:handoutMasterId r:id="rId86"/>
  </p:handoutMasterIdLst>
  <p:sldIdLst>
    <p:sldId id="263"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64" r:id="rId75"/>
    <p:sldId id="338" r:id="rId76"/>
    <p:sldId id="339" r:id="rId77"/>
    <p:sldId id="340" r:id="rId78"/>
    <p:sldId id="341" r:id="rId79"/>
    <p:sldId id="342" r:id="rId80"/>
    <p:sldId id="343" r:id="rId81"/>
    <p:sldId id="344" r:id="rId82"/>
    <p:sldId id="346" r:id="rId83"/>
    <p:sldId id="265" r:id="rId84"/>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301A"/>
    <a:srgbClr val="6E5E52"/>
    <a:srgbClr val="422C16"/>
    <a:srgbClr val="0C788E"/>
    <a:srgbClr val="025198"/>
    <a:srgbClr val="000099"/>
    <a:srgbClr val="1C1C1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30" autoAdjust="0"/>
    <p:restoredTop sz="94680" autoAdjust="0"/>
  </p:normalViewPr>
  <p:slideViewPr>
    <p:cSldViewPr showGuides="1">
      <p:cViewPr varScale="1">
        <p:scale>
          <a:sx n="87" d="100"/>
          <a:sy n="87" d="100"/>
        </p:scale>
        <p:origin x="-13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theme" Target="theme/theme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tableStyles" Target="tableStyle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A8D86E3F-5801-4B99-886C-B003E15E12A9}" type="datetimeFigureOut">
              <a:rPr lang="tr-TR"/>
              <a:pPr>
                <a:defRPr/>
              </a:pPr>
              <a:t>03.06.2018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1530E674-A9B1-489D-AF10-7CA792761369}" type="slidenum">
              <a:rPr lang="tr-TR"/>
              <a:pPr>
                <a:defRPr/>
              </a:pPr>
              <a:t>‹#›</a:t>
            </a:fld>
            <a:endParaRPr lang="tr-TR"/>
          </a:p>
        </p:txBody>
      </p:sp>
    </p:spTree>
    <p:extLst>
      <p:ext uri="{BB962C8B-B14F-4D97-AF65-F5344CB8AC3E}">
        <p14:creationId xmlns:p14="http://schemas.microsoft.com/office/powerpoint/2010/main" val="1626929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328CC943-6527-476C-BF38-8BCA892ACD6E}" type="datetimeFigureOut">
              <a:rPr lang="tr-TR"/>
              <a:pPr>
                <a:defRPr/>
              </a:pPr>
              <a:t>03.06.2018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78FA0C9D-604E-4647-B284-684A9247A68F}" type="slidenum">
              <a:rPr lang="tr-TR"/>
              <a:pPr>
                <a:defRPr/>
              </a:pPr>
              <a:t>‹#›</a:t>
            </a:fld>
            <a:endParaRPr lang="tr-TR"/>
          </a:p>
        </p:txBody>
      </p:sp>
    </p:spTree>
    <p:extLst>
      <p:ext uri="{BB962C8B-B14F-4D97-AF65-F5344CB8AC3E}">
        <p14:creationId xmlns:p14="http://schemas.microsoft.com/office/powerpoint/2010/main" val="798379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78FA0C9D-604E-4647-B284-684A9247A68F}" type="slidenum">
              <a:rPr lang="tr-TR" smtClean="0"/>
              <a:pPr>
                <a:defRPr/>
              </a:pPr>
              <a:t>64</a:t>
            </a:fld>
            <a:endParaRPr lang="tr-TR"/>
          </a:p>
        </p:txBody>
      </p:sp>
    </p:spTree>
    <p:extLst>
      <p:ext uri="{BB962C8B-B14F-4D97-AF65-F5344CB8AC3E}">
        <p14:creationId xmlns:p14="http://schemas.microsoft.com/office/powerpoint/2010/main" val="59386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free-power-point-templates.com/" TargetMode="Externa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rot="16200000">
            <a:off x="-756444" y="3367882"/>
            <a:ext cx="1939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tr-TR" smtClean="0">
                <a:solidFill>
                  <a:schemeClr val="bg1"/>
                </a:solidFill>
              </a:rPr>
              <a:t>Activities</a:t>
            </a:r>
          </a:p>
        </p:txBody>
      </p:sp>
      <p:cxnSp>
        <p:nvCxnSpPr>
          <p:cNvPr id="19" name="Straight Connector 21"/>
          <p:cNvCxnSpPr/>
          <p:nvPr userDrawn="1"/>
        </p:nvCxnSpPr>
        <p:spPr>
          <a:xfrm>
            <a:off x="439738" y="4572000"/>
            <a:ext cx="8247062" cy="0"/>
          </a:xfrm>
          <a:prstGeom prst="line">
            <a:avLst/>
          </a:prstGeom>
          <a:ln w="22225">
            <a:solidFill>
              <a:schemeClr val="bg1">
                <a:alpha val="74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userDrawn="1"/>
        </p:nvSpPr>
        <p:spPr bwMode="auto">
          <a:xfrm rot="16200000">
            <a:off x="-756444" y="5141119"/>
            <a:ext cx="1939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tr-TR" smtClean="0">
                <a:solidFill>
                  <a:schemeClr val="bg1"/>
                </a:solidFill>
              </a:rPr>
              <a:t>Outcomes</a:t>
            </a:r>
          </a:p>
        </p:txBody>
      </p:sp>
      <p:cxnSp>
        <p:nvCxnSpPr>
          <p:cNvPr id="25" name="Straight Connector 28"/>
          <p:cNvCxnSpPr/>
          <p:nvPr userDrawn="1"/>
        </p:nvCxnSpPr>
        <p:spPr>
          <a:xfrm>
            <a:off x="439738" y="5943600"/>
            <a:ext cx="8247062" cy="0"/>
          </a:xfrm>
          <a:prstGeom prst="line">
            <a:avLst/>
          </a:prstGeom>
          <a:ln w="22225" cmpd="thickThin">
            <a:solidFill>
              <a:schemeClr val="bg1">
                <a:alpha val="74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Unvan 1"/>
          <p:cNvSpPr>
            <a:spLocks noGrp="1"/>
          </p:cNvSpPr>
          <p:nvPr>
            <p:ph type="title"/>
          </p:nvPr>
        </p:nvSpPr>
        <p:spPr>
          <a:xfrm>
            <a:off x="403225" y="126618"/>
            <a:ext cx="7886700" cy="1325563"/>
          </a:xfrm>
        </p:spPr>
        <p:txBody>
          <a:bodyPr/>
          <a:lstStyle/>
          <a:p>
            <a:r>
              <a:rPr lang="tr-TR" dirty="0" smtClean="0"/>
              <a:t>Asıl başlık stili için tıklatın</a:t>
            </a:r>
            <a:endParaRPr lang="tr-TR" dirty="0"/>
          </a:p>
        </p:txBody>
      </p:sp>
      <p:sp>
        <p:nvSpPr>
          <p:cNvPr id="26" name="Veri Yer Tutucusu 2"/>
          <p:cNvSpPr>
            <a:spLocks noGrp="1"/>
          </p:cNvSpPr>
          <p:nvPr>
            <p:ph type="dt" sz="half" idx="10"/>
          </p:nvPr>
        </p:nvSpPr>
        <p:spPr/>
        <p:txBody>
          <a:bodyPr/>
          <a:lstStyle>
            <a:lvl1pPr>
              <a:defRPr/>
            </a:lvl1pPr>
          </a:lstStyle>
          <a:p>
            <a:pPr>
              <a:defRPr/>
            </a:pPr>
            <a:endParaRPr lang="tr-TR"/>
          </a:p>
        </p:txBody>
      </p:sp>
      <p:sp>
        <p:nvSpPr>
          <p:cNvPr id="27" name="Altbilgi Yer Tutucusu 3"/>
          <p:cNvSpPr>
            <a:spLocks noGrp="1"/>
          </p:cNvSpPr>
          <p:nvPr>
            <p:ph type="ftr" sz="quarter" idx="11"/>
          </p:nvPr>
        </p:nvSpPr>
        <p:spPr/>
        <p:txBody>
          <a:bodyPr/>
          <a:lstStyle>
            <a:lvl1pPr>
              <a:defRPr/>
            </a:lvl1pPr>
          </a:lstStyle>
          <a:p>
            <a:pPr>
              <a:defRPr/>
            </a:pPr>
            <a:endParaRPr lang="tr-TR"/>
          </a:p>
        </p:txBody>
      </p:sp>
      <p:sp>
        <p:nvSpPr>
          <p:cNvPr id="28" name="Slayt Numarası Yer Tutucusu 4"/>
          <p:cNvSpPr>
            <a:spLocks noGrp="1"/>
          </p:cNvSpPr>
          <p:nvPr>
            <p:ph type="sldNum" sz="quarter" idx="12"/>
          </p:nvPr>
        </p:nvSpPr>
        <p:spPr/>
        <p:txBody>
          <a:bodyPr/>
          <a:lstStyle>
            <a:lvl1pPr>
              <a:defRPr/>
            </a:lvl1pPr>
          </a:lstStyle>
          <a:p>
            <a:pPr>
              <a:defRPr/>
            </a:pPr>
            <a:r>
              <a:rPr lang="tr-TR"/>
              <a:t>Sayfa</a:t>
            </a:r>
          </a:p>
        </p:txBody>
      </p:sp>
      <p:grpSp>
        <p:nvGrpSpPr>
          <p:cNvPr id="29" name="Grup 28"/>
          <p:cNvGrpSpPr/>
          <p:nvPr userDrawn="1"/>
        </p:nvGrpSpPr>
        <p:grpSpPr>
          <a:xfrm>
            <a:off x="179512" y="1196751"/>
            <a:ext cx="8784975" cy="1059536"/>
            <a:chOff x="585299" y="1565319"/>
            <a:chExt cx="7561484" cy="1100845"/>
          </a:xfrm>
        </p:grpSpPr>
        <p:sp>
          <p:nvSpPr>
            <p:cNvPr id="30" name="AutoShape 24"/>
            <p:cNvSpPr>
              <a:spLocks noChangeArrowheads="1"/>
            </p:cNvSpPr>
            <p:nvPr/>
          </p:nvSpPr>
          <p:spPr bwMode="auto">
            <a:xfrm>
              <a:off x="585299" y="1565320"/>
              <a:ext cx="1691680" cy="639542"/>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31" name="AutoShape 24"/>
            <p:cNvSpPr>
              <a:spLocks noChangeArrowheads="1"/>
            </p:cNvSpPr>
            <p:nvPr/>
          </p:nvSpPr>
          <p:spPr bwMode="auto">
            <a:xfrm>
              <a:off x="2060955" y="1565320"/>
              <a:ext cx="1691680" cy="639542"/>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32" name="AutoShape 24"/>
            <p:cNvSpPr>
              <a:spLocks noChangeArrowheads="1"/>
            </p:cNvSpPr>
            <p:nvPr/>
          </p:nvSpPr>
          <p:spPr bwMode="auto">
            <a:xfrm>
              <a:off x="3502775" y="1565320"/>
              <a:ext cx="1691680" cy="639542"/>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33" name="AutoShape 24"/>
            <p:cNvSpPr>
              <a:spLocks noChangeArrowheads="1"/>
            </p:cNvSpPr>
            <p:nvPr/>
          </p:nvSpPr>
          <p:spPr bwMode="auto">
            <a:xfrm>
              <a:off x="4978431" y="1565322"/>
              <a:ext cx="1691680" cy="639542"/>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34" name="TextBox 13"/>
            <p:cNvSpPr txBox="1"/>
            <p:nvPr/>
          </p:nvSpPr>
          <p:spPr>
            <a:xfrm>
              <a:off x="588572" y="2359462"/>
              <a:ext cx="1166192" cy="2877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p>
              <a:pPr>
                <a:defRPr/>
              </a:pPr>
              <a:r>
                <a:rPr lang="tr-TR" sz="1200" dirty="0" smtClean="0">
                  <a:solidFill>
                    <a:srgbClr val="54301A"/>
                  </a:solidFill>
                  <a:latin typeface="Myriad Pro" panose="020B0503030403020204" pitchFamily="34" charset="0"/>
                </a:rPr>
                <a:t>Bilgi</a:t>
              </a:r>
              <a:endParaRPr lang="tr-TR" sz="1200" dirty="0">
                <a:solidFill>
                  <a:srgbClr val="54301A"/>
                </a:solidFill>
                <a:latin typeface="Myriad Pro" panose="020B0503030403020204" pitchFamily="34" charset="0"/>
              </a:endParaRPr>
            </a:p>
          </p:txBody>
        </p:sp>
        <p:sp>
          <p:nvSpPr>
            <p:cNvPr id="35" name="TextBox 14"/>
            <p:cNvSpPr txBox="1"/>
            <p:nvPr/>
          </p:nvSpPr>
          <p:spPr>
            <a:xfrm>
              <a:off x="2084883" y="2359462"/>
              <a:ext cx="1166192" cy="2877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
          <p:nvSpPr>
            <p:cNvPr id="36" name="TextBox 15"/>
            <p:cNvSpPr txBox="1"/>
            <p:nvPr/>
          </p:nvSpPr>
          <p:spPr>
            <a:xfrm>
              <a:off x="3646791" y="2331811"/>
              <a:ext cx="1166192" cy="2877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
          <p:nvSpPr>
            <p:cNvPr id="37" name="TextBox 16"/>
            <p:cNvSpPr txBox="1"/>
            <p:nvPr/>
          </p:nvSpPr>
          <p:spPr>
            <a:xfrm>
              <a:off x="5060347" y="2378365"/>
              <a:ext cx="1166192" cy="2877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
          <p:nvSpPr>
            <p:cNvPr id="38" name="AutoShape 24"/>
            <p:cNvSpPr>
              <a:spLocks noChangeArrowheads="1"/>
            </p:cNvSpPr>
            <p:nvPr/>
          </p:nvSpPr>
          <p:spPr bwMode="auto">
            <a:xfrm>
              <a:off x="6455103" y="1565319"/>
              <a:ext cx="1691680" cy="639542"/>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39" name="TextBox 16"/>
            <p:cNvSpPr txBox="1"/>
            <p:nvPr/>
          </p:nvSpPr>
          <p:spPr>
            <a:xfrm>
              <a:off x="6473903" y="2340907"/>
              <a:ext cx="1166400" cy="287798"/>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smtClean="0">
                <a:solidFill>
                  <a:srgbClr val="54301A"/>
                </a:solidFill>
                <a:effectLst>
                  <a:glow rad="25400">
                    <a:srgbClr val="54301A">
                      <a:alpha val="40000"/>
                    </a:srgbClr>
                  </a:glow>
                </a:effectLst>
                <a:latin typeface="Myriad Pro" panose="020B0503030403020204" pitchFamily="34" charset="0"/>
              </a:endParaRPr>
            </a:p>
          </p:txBody>
        </p:sp>
      </p:grpSp>
      <p:sp>
        <p:nvSpPr>
          <p:cNvPr id="40" name="AutoShape 24"/>
          <p:cNvSpPr>
            <a:spLocks noChangeArrowheads="1"/>
          </p:cNvSpPr>
          <p:nvPr userDrawn="1"/>
        </p:nvSpPr>
        <p:spPr bwMode="auto">
          <a:xfrm>
            <a:off x="179513" y="3933057"/>
            <a:ext cx="1965403" cy="615544"/>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41" name="AutoShape 24"/>
          <p:cNvSpPr>
            <a:spLocks noChangeArrowheads="1"/>
          </p:cNvSpPr>
          <p:nvPr userDrawn="1"/>
        </p:nvSpPr>
        <p:spPr bwMode="auto">
          <a:xfrm>
            <a:off x="1893939" y="3933057"/>
            <a:ext cx="3640516" cy="615544"/>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42" name="AutoShape 24"/>
          <p:cNvSpPr>
            <a:spLocks noChangeArrowheads="1"/>
          </p:cNvSpPr>
          <p:nvPr userDrawn="1"/>
        </p:nvSpPr>
        <p:spPr bwMode="auto">
          <a:xfrm>
            <a:off x="5283479" y="3933059"/>
            <a:ext cx="1965403" cy="615544"/>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43" name="TextBox 13"/>
          <p:cNvSpPr txBox="1"/>
          <p:nvPr userDrawn="1"/>
        </p:nvSpPr>
        <p:spPr>
          <a:xfrm>
            <a:off x="183316" y="4697399"/>
            <a:ext cx="1354888" cy="2769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p>
            <a:pPr marL="0" indent="0">
              <a:buNone/>
            </a:pPr>
            <a:r>
              <a:rPr lang="tr-TR" sz="1200" dirty="0" smtClean="0">
                <a:solidFill>
                  <a:srgbClr val="54301A"/>
                </a:solidFill>
                <a:latin typeface="Myriad Pro" panose="020B0503030403020204" pitchFamily="34" charset="0"/>
              </a:rPr>
              <a:t>Bilgi</a:t>
            </a:r>
            <a:endParaRPr lang="tr-TR" sz="1200" dirty="0">
              <a:solidFill>
                <a:srgbClr val="54301A"/>
              </a:solidFill>
              <a:effectLst>
                <a:glow rad="25400">
                  <a:srgbClr val="54301A">
                    <a:alpha val="40000"/>
                  </a:srgbClr>
                </a:glow>
              </a:effectLst>
              <a:latin typeface="Myriad Pro" panose="020B0503030403020204" pitchFamily="34" charset="0"/>
            </a:endParaRPr>
          </a:p>
        </p:txBody>
      </p:sp>
      <p:sp>
        <p:nvSpPr>
          <p:cNvPr id="44" name="TextBox 14"/>
          <p:cNvSpPr txBox="1"/>
          <p:nvPr userDrawn="1"/>
        </p:nvSpPr>
        <p:spPr>
          <a:xfrm>
            <a:off x="1921737" y="4697399"/>
            <a:ext cx="3169521" cy="2769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
        <p:nvSpPr>
          <p:cNvPr id="45" name="TextBox 16"/>
          <p:cNvSpPr txBox="1"/>
          <p:nvPr userDrawn="1"/>
        </p:nvSpPr>
        <p:spPr>
          <a:xfrm>
            <a:off x="5378649" y="4715593"/>
            <a:ext cx="1354888" cy="276999"/>
          </a:xfrm>
          <a:prstGeom prst="rect">
            <a:avLst/>
          </a:prstGeom>
          <a:gradFill>
            <a:gsLst>
              <a:gs pos="0">
                <a:schemeClr val="bg2">
                  <a:lumMod val="50000"/>
                </a:schemeClr>
              </a:gs>
              <a:gs pos="100000">
                <a:schemeClr val="bg2">
                  <a:lumMod val="10000"/>
                  <a:alpha val="0"/>
                </a:schemeClr>
              </a:gs>
            </a:gsLst>
            <a:lin ang="5400000" scaled="0"/>
          </a:gradFill>
        </p:spPr>
        <p:txBody>
          <a:bodyPr wrap="square">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
        <p:nvSpPr>
          <p:cNvPr id="46" name="AutoShape 24"/>
          <p:cNvSpPr>
            <a:spLocks noChangeArrowheads="1"/>
          </p:cNvSpPr>
          <p:nvPr userDrawn="1"/>
        </p:nvSpPr>
        <p:spPr bwMode="auto">
          <a:xfrm>
            <a:off x="6999085" y="3933056"/>
            <a:ext cx="1965403" cy="615544"/>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tr-TR" sz="2000" dirty="0" smtClean="0">
                <a:solidFill>
                  <a:schemeClr val="bg1"/>
                </a:solidFill>
                <a:latin typeface="Myriad Pro" panose="020B0503030403020204" pitchFamily="34" charset="0"/>
                <a:cs typeface="Arial" pitchFamily="34" charset="0"/>
              </a:rPr>
              <a:t>Yıl</a:t>
            </a:r>
            <a:endParaRPr lang="en-US" sz="2000" dirty="0">
              <a:solidFill>
                <a:schemeClr val="bg1"/>
              </a:solidFill>
              <a:latin typeface="Myriad Pro" panose="020B0503030403020204" pitchFamily="34" charset="0"/>
              <a:cs typeface="Arial" pitchFamily="34" charset="0"/>
            </a:endParaRPr>
          </a:p>
        </p:txBody>
      </p:sp>
      <p:sp>
        <p:nvSpPr>
          <p:cNvPr id="47" name="TextBox 16"/>
          <p:cNvSpPr txBox="1"/>
          <p:nvPr userDrawn="1"/>
        </p:nvSpPr>
        <p:spPr>
          <a:xfrm>
            <a:off x="7020927" y="4679540"/>
            <a:ext cx="1355130" cy="276999"/>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defPPr>
              <a:defRPr lang="en-US"/>
            </a:defPPr>
            <a:lvl1pPr marL="91440" indent="-91440">
              <a:buFont typeface="Arial" pitchFamily="34" charset="0"/>
              <a:buChar char="•"/>
              <a:defRPr sz="1200"/>
            </a:lvl1pPr>
          </a:lstStyle>
          <a:p>
            <a:pPr marL="0" lvl="0" indent="0">
              <a:buNone/>
            </a:pPr>
            <a:r>
              <a:rPr lang="tr-TR" sz="1200" dirty="0" smtClean="0">
                <a:solidFill>
                  <a:srgbClr val="54301A"/>
                </a:solidFill>
                <a:latin typeface="Myriad Pro" panose="020B0503030403020204" pitchFamily="34" charset="0"/>
              </a:rPr>
              <a:t>Bilgi</a:t>
            </a:r>
            <a:endParaRPr lang="tr-TR" dirty="0">
              <a:solidFill>
                <a:srgbClr val="54301A"/>
              </a:solidFill>
              <a:effectLst>
                <a:glow rad="25400">
                  <a:srgbClr val="54301A">
                    <a:alpha val="40000"/>
                  </a:srgbClr>
                </a:glow>
              </a:effectLst>
              <a:latin typeface="Myriad Pro" panose="020B0503030403020204" pitchFamily="34" charset="0"/>
            </a:endParaRPr>
          </a:p>
        </p:txBody>
      </p:sp>
    </p:spTree>
    <p:extLst>
      <p:ext uri="{BB962C8B-B14F-4D97-AF65-F5344CB8AC3E}">
        <p14:creationId xmlns:p14="http://schemas.microsoft.com/office/powerpoint/2010/main" val="252712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E5209E2F-E605-4A21-B021-8585224AEDF2}"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222285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7626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113B2FF-A840-4DC6-A00E-027E797966A3}"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1296316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4" name="Title 1"/>
          <p:cNvSpPr txBox="1">
            <a:spLocks/>
          </p:cNvSpPr>
          <p:nvPr userDrawn="1"/>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lnSpc>
                <a:spcPct val="90000"/>
              </a:lnSpc>
              <a:spcBef>
                <a:spcPct val="0"/>
              </a:spcBef>
              <a:spcAft>
                <a:spcPct val="0"/>
              </a:spcAft>
              <a:defRPr sz="4400" kern="1200">
                <a:solidFill>
                  <a:srgbClr val="54301A"/>
                </a:solidFill>
                <a:latin typeface="Myriad Pro" panose="020B0503030403020204" pitchFamily="34" charset="0"/>
                <a:ea typeface="+mj-ea"/>
                <a:cs typeface="+mj-cs"/>
              </a:defRPr>
            </a:lvl1pPr>
            <a:lvl2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2pPr>
            <a:lvl3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3pPr>
            <a:lvl4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4pPr>
            <a:lvl5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5pPr>
            <a:lvl6pPr marL="457200" algn="l" rtl="0" fontAlgn="base">
              <a:lnSpc>
                <a:spcPct val="90000"/>
              </a:lnSpc>
              <a:spcBef>
                <a:spcPct val="0"/>
              </a:spcBef>
              <a:spcAft>
                <a:spcPct val="0"/>
              </a:spcAft>
              <a:defRPr sz="4400">
                <a:solidFill>
                  <a:srgbClr val="54301A"/>
                </a:solidFill>
                <a:latin typeface="Myriad Pro" panose="020B0503030403020204" pitchFamily="34" charset="0"/>
              </a:defRPr>
            </a:lvl6pPr>
            <a:lvl7pPr marL="914400" algn="l" rtl="0" fontAlgn="base">
              <a:lnSpc>
                <a:spcPct val="90000"/>
              </a:lnSpc>
              <a:spcBef>
                <a:spcPct val="0"/>
              </a:spcBef>
              <a:spcAft>
                <a:spcPct val="0"/>
              </a:spcAft>
              <a:defRPr sz="4400">
                <a:solidFill>
                  <a:srgbClr val="54301A"/>
                </a:solidFill>
                <a:latin typeface="Myriad Pro" panose="020B0503030403020204" pitchFamily="34" charset="0"/>
              </a:defRPr>
            </a:lvl7pPr>
            <a:lvl8pPr marL="1371600" algn="l" rtl="0" fontAlgn="base">
              <a:lnSpc>
                <a:spcPct val="90000"/>
              </a:lnSpc>
              <a:spcBef>
                <a:spcPct val="0"/>
              </a:spcBef>
              <a:spcAft>
                <a:spcPct val="0"/>
              </a:spcAft>
              <a:defRPr sz="4400">
                <a:solidFill>
                  <a:srgbClr val="54301A"/>
                </a:solidFill>
                <a:latin typeface="Myriad Pro" panose="020B0503030403020204" pitchFamily="34" charset="0"/>
              </a:defRPr>
            </a:lvl8pPr>
            <a:lvl9pPr marL="1828800" algn="l" rtl="0" fontAlgn="base">
              <a:lnSpc>
                <a:spcPct val="90000"/>
              </a:lnSpc>
              <a:spcBef>
                <a:spcPct val="0"/>
              </a:spcBef>
              <a:spcAft>
                <a:spcPct val="0"/>
              </a:spcAft>
              <a:defRPr sz="4400">
                <a:solidFill>
                  <a:srgbClr val="54301A"/>
                </a:solidFill>
                <a:latin typeface="Myriad Pro" panose="020B0503030403020204" pitchFamily="34" charset="0"/>
              </a:defRPr>
            </a:lvl9pPr>
          </a:lstStyle>
          <a:p>
            <a:pPr>
              <a:defRPr/>
            </a:pPr>
            <a:r>
              <a:rPr lang="en-US" smtClean="0"/>
              <a:t>Work Plan Timeline</a:t>
            </a:r>
            <a:endParaRPr lang="en-US" dirty="0"/>
          </a:p>
        </p:txBody>
      </p:sp>
      <p:sp>
        <p:nvSpPr>
          <p:cNvPr id="5" name="AutoShape 24"/>
          <p:cNvSpPr>
            <a:spLocks noChangeArrowheads="1"/>
          </p:cNvSpPr>
          <p:nvPr userDrawn="1"/>
        </p:nvSpPr>
        <p:spPr bwMode="auto">
          <a:xfrm>
            <a:off x="435429" y="1489413"/>
            <a:ext cx="2383971" cy="948985"/>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eaLnBrk="1" hangingPunct="1">
              <a:defRPr/>
            </a:pPr>
            <a:r>
              <a:rPr lang="en-US" sz="2000" dirty="0">
                <a:solidFill>
                  <a:prstClr val="white"/>
                </a:solidFill>
                <a:cs typeface="Arial" pitchFamily="34" charset="0"/>
              </a:rPr>
              <a:t>Phase 1</a:t>
            </a:r>
          </a:p>
        </p:txBody>
      </p:sp>
      <p:sp>
        <p:nvSpPr>
          <p:cNvPr id="6" name="AutoShape 24"/>
          <p:cNvSpPr>
            <a:spLocks noChangeArrowheads="1"/>
          </p:cNvSpPr>
          <p:nvPr userDrawn="1"/>
        </p:nvSpPr>
        <p:spPr bwMode="auto">
          <a:xfrm>
            <a:off x="2416629" y="1489413"/>
            <a:ext cx="2383971" cy="948985"/>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a:defRPr/>
            </a:pPr>
            <a:r>
              <a:rPr lang="en-US" sz="2000" dirty="0">
                <a:solidFill>
                  <a:prstClr val="white"/>
                </a:solidFill>
                <a:cs typeface="Arial" pitchFamily="34" charset="0"/>
              </a:rPr>
              <a:t>Phase 2</a:t>
            </a:r>
          </a:p>
        </p:txBody>
      </p:sp>
      <p:sp>
        <p:nvSpPr>
          <p:cNvPr id="8" name="AutoShape 24"/>
          <p:cNvSpPr>
            <a:spLocks noChangeArrowheads="1"/>
          </p:cNvSpPr>
          <p:nvPr userDrawn="1"/>
        </p:nvSpPr>
        <p:spPr bwMode="auto">
          <a:xfrm>
            <a:off x="4419600" y="1489413"/>
            <a:ext cx="2383971" cy="948985"/>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a:defRPr/>
            </a:pPr>
            <a:r>
              <a:rPr lang="en-US" sz="2000" dirty="0">
                <a:solidFill>
                  <a:prstClr val="white"/>
                </a:solidFill>
                <a:cs typeface="Arial" pitchFamily="34" charset="0"/>
              </a:rPr>
              <a:t>Phase 3</a:t>
            </a:r>
          </a:p>
        </p:txBody>
      </p:sp>
      <p:sp>
        <p:nvSpPr>
          <p:cNvPr id="9" name="AutoShape 24"/>
          <p:cNvSpPr>
            <a:spLocks noChangeArrowheads="1"/>
          </p:cNvSpPr>
          <p:nvPr userDrawn="1"/>
        </p:nvSpPr>
        <p:spPr bwMode="auto">
          <a:xfrm>
            <a:off x="6400800" y="1489415"/>
            <a:ext cx="2383971" cy="948985"/>
          </a:xfrm>
          <a:prstGeom prst="chevron">
            <a:avLst>
              <a:gd name="adj" fmla="val 65204"/>
            </a:avLst>
          </a:prstGeom>
          <a:ln/>
        </p:spPr>
        <p:style>
          <a:lnRef idx="0">
            <a:schemeClr val="accent3"/>
          </a:lnRef>
          <a:fillRef idx="3">
            <a:schemeClr val="accent3"/>
          </a:fillRef>
          <a:effectRef idx="3">
            <a:schemeClr val="accent3"/>
          </a:effectRef>
          <a:fontRef idx="minor">
            <a:schemeClr val="lt1"/>
          </a:fontRef>
        </p:style>
        <p:txBody>
          <a:bodyPr tIns="9144" rIns="9144" bIns="9144" anchor="ctr"/>
          <a:lstStyle/>
          <a:p>
            <a:pPr>
              <a:defRPr/>
            </a:pPr>
            <a:r>
              <a:rPr lang="en-US" sz="2000" dirty="0">
                <a:solidFill>
                  <a:prstClr val="white"/>
                </a:solidFill>
                <a:cs typeface="Arial" pitchFamily="34" charset="0"/>
              </a:rPr>
              <a:t>Phase 4</a:t>
            </a:r>
          </a:p>
        </p:txBody>
      </p:sp>
      <p:sp>
        <p:nvSpPr>
          <p:cNvPr id="10" name="TextBox 9"/>
          <p:cNvSpPr txBox="1">
            <a:spLocks noChangeArrowheads="1"/>
          </p:cNvSpPr>
          <p:nvPr userDrawn="1"/>
        </p:nvSpPr>
        <p:spPr bwMode="auto">
          <a:xfrm>
            <a:off x="434975" y="274320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tr-TR" b="1" smtClean="0">
                <a:solidFill>
                  <a:prstClr val="black"/>
                </a:solidFill>
              </a:rPr>
              <a:t>Title</a:t>
            </a:r>
          </a:p>
        </p:txBody>
      </p:sp>
      <p:sp>
        <p:nvSpPr>
          <p:cNvPr id="11" name="TextBox 10"/>
          <p:cNvSpPr txBox="1">
            <a:spLocks noChangeArrowheads="1"/>
          </p:cNvSpPr>
          <p:nvPr userDrawn="1"/>
        </p:nvSpPr>
        <p:spPr bwMode="auto">
          <a:xfrm>
            <a:off x="2492375" y="274320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tr-TR" b="1" smtClean="0">
                <a:solidFill>
                  <a:prstClr val="black"/>
                </a:solidFill>
              </a:rPr>
              <a:t>Title</a:t>
            </a:r>
          </a:p>
        </p:txBody>
      </p:sp>
      <p:sp>
        <p:nvSpPr>
          <p:cNvPr id="12" name="TextBox 11"/>
          <p:cNvSpPr txBox="1">
            <a:spLocks noChangeArrowheads="1"/>
          </p:cNvSpPr>
          <p:nvPr userDrawn="1"/>
        </p:nvSpPr>
        <p:spPr bwMode="auto">
          <a:xfrm>
            <a:off x="4549775" y="274320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tr-TR" b="1" smtClean="0">
                <a:solidFill>
                  <a:prstClr val="black"/>
                </a:solidFill>
              </a:rPr>
              <a:t>Title</a:t>
            </a:r>
          </a:p>
        </p:txBody>
      </p:sp>
      <p:sp>
        <p:nvSpPr>
          <p:cNvPr id="13" name="TextBox 12"/>
          <p:cNvSpPr txBox="1">
            <a:spLocks noChangeArrowheads="1"/>
          </p:cNvSpPr>
          <p:nvPr userDrawn="1"/>
        </p:nvSpPr>
        <p:spPr bwMode="auto">
          <a:xfrm>
            <a:off x="6586538" y="2743200"/>
            <a:ext cx="1773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tr-TR" b="1" smtClean="0">
                <a:solidFill>
                  <a:prstClr val="black"/>
                </a:solidFill>
              </a:rPr>
              <a:t>Title</a:t>
            </a:r>
          </a:p>
        </p:txBody>
      </p:sp>
      <p:sp>
        <p:nvSpPr>
          <p:cNvPr id="14" name="TextBox 13"/>
          <p:cNvSpPr txBox="1"/>
          <p:nvPr userDrawn="1"/>
        </p:nvSpPr>
        <p:spPr>
          <a:xfrm>
            <a:off x="434975" y="3200400"/>
            <a:ext cx="1774825" cy="1016000"/>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p>
            <a:pPr marL="91440" indent="-91440">
              <a:buFont typeface="Arial" pitchFamily="34" charset="0"/>
              <a:buChar char="•"/>
              <a:defRPr/>
            </a:pPr>
            <a:r>
              <a:rPr lang="en-US" sz="1200" dirty="0">
                <a:solidFill>
                  <a:prstClr val="black"/>
                </a:solidFill>
              </a:rPr>
              <a:t>List of activities</a:t>
            </a:r>
          </a:p>
          <a:p>
            <a:pPr marL="91440" indent="-91440">
              <a:buFont typeface="Arial" pitchFamily="34" charset="0"/>
              <a:buChar char="•"/>
              <a:defRPr/>
            </a:pPr>
            <a:r>
              <a:rPr lang="en-US" sz="1200" dirty="0">
                <a:solidFill>
                  <a:prstClr val="black"/>
                </a:solidFill>
              </a:rPr>
              <a:t>Bullet 1</a:t>
            </a:r>
          </a:p>
          <a:p>
            <a:pPr marL="91440" indent="-91440">
              <a:buFont typeface="Arial" pitchFamily="34" charset="0"/>
              <a:buChar char="•"/>
              <a:defRPr/>
            </a:pPr>
            <a:r>
              <a:rPr lang="en-US" sz="1200" dirty="0">
                <a:solidFill>
                  <a:prstClr val="black"/>
                </a:solidFill>
              </a:rPr>
              <a:t>Bullet 2</a:t>
            </a:r>
          </a:p>
          <a:p>
            <a:pPr marL="91440" indent="-91440">
              <a:buFont typeface="Arial" pitchFamily="34" charset="0"/>
              <a:buChar char="•"/>
              <a:defRPr/>
            </a:pPr>
            <a:r>
              <a:rPr lang="en-US" sz="1200" dirty="0">
                <a:solidFill>
                  <a:prstClr val="black"/>
                </a:solidFill>
              </a:rPr>
              <a:t>Bullet 3</a:t>
            </a:r>
          </a:p>
          <a:p>
            <a:pPr marL="91440" indent="-91440">
              <a:buFont typeface="Arial" pitchFamily="34" charset="0"/>
              <a:buChar char="•"/>
              <a:defRPr/>
            </a:pPr>
            <a:r>
              <a:rPr lang="en-US" sz="1200" dirty="0">
                <a:solidFill>
                  <a:prstClr val="black"/>
                </a:solidFill>
              </a:rPr>
              <a:t>Bullet 4</a:t>
            </a:r>
          </a:p>
        </p:txBody>
      </p:sp>
      <p:sp>
        <p:nvSpPr>
          <p:cNvPr id="15" name="TextBox 14"/>
          <p:cNvSpPr txBox="1"/>
          <p:nvPr userDrawn="1"/>
        </p:nvSpPr>
        <p:spPr>
          <a:xfrm>
            <a:off x="2492375" y="3200400"/>
            <a:ext cx="1774825" cy="1016000"/>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defPPr>
              <a:defRPr lang="en-US"/>
            </a:defPPr>
            <a:lvl1pPr marL="91440" indent="-91440">
              <a:buFont typeface="Arial" pitchFamily="34" charset="0"/>
              <a:buChar char="•"/>
              <a:defRPr sz="1200"/>
            </a:lvl1pPr>
          </a:lstStyle>
          <a:p>
            <a:pPr>
              <a:defRPr/>
            </a:pPr>
            <a:r>
              <a:rPr lang="en-US" dirty="0">
                <a:solidFill>
                  <a:prstClr val="black"/>
                </a:solidFill>
              </a:rPr>
              <a:t>List of activities</a:t>
            </a:r>
          </a:p>
          <a:p>
            <a:pPr>
              <a:defRPr/>
            </a:pPr>
            <a:r>
              <a:rPr lang="en-US" dirty="0">
                <a:solidFill>
                  <a:prstClr val="black"/>
                </a:solidFill>
              </a:rPr>
              <a:t>Bullet 1</a:t>
            </a:r>
          </a:p>
          <a:p>
            <a:pPr>
              <a:defRPr/>
            </a:pPr>
            <a:r>
              <a:rPr lang="en-US" dirty="0">
                <a:solidFill>
                  <a:prstClr val="black"/>
                </a:solidFill>
              </a:rPr>
              <a:t>Bullet 2</a:t>
            </a:r>
          </a:p>
          <a:p>
            <a:pPr>
              <a:defRPr/>
            </a:pPr>
            <a:r>
              <a:rPr lang="en-US" dirty="0">
                <a:solidFill>
                  <a:prstClr val="black"/>
                </a:solidFill>
              </a:rPr>
              <a:t>Bullet 3</a:t>
            </a:r>
          </a:p>
          <a:p>
            <a:pPr>
              <a:defRPr/>
            </a:pPr>
            <a:r>
              <a:rPr lang="en-US" dirty="0">
                <a:solidFill>
                  <a:prstClr val="black"/>
                </a:solidFill>
              </a:rPr>
              <a:t>Bullet 4</a:t>
            </a:r>
          </a:p>
        </p:txBody>
      </p:sp>
      <p:sp>
        <p:nvSpPr>
          <p:cNvPr id="16" name="TextBox 15"/>
          <p:cNvSpPr txBox="1"/>
          <p:nvPr userDrawn="1"/>
        </p:nvSpPr>
        <p:spPr>
          <a:xfrm>
            <a:off x="4549775" y="3200400"/>
            <a:ext cx="1774825" cy="1016000"/>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defPPr>
              <a:defRPr lang="en-US"/>
            </a:defPPr>
            <a:lvl1pPr marL="91440" indent="-91440">
              <a:buFont typeface="Arial" pitchFamily="34" charset="0"/>
              <a:buChar char="•"/>
              <a:defRPr sz="1200"/>
            </a:lvl1pPr>
          </a:lstStyle>
          <a:p>
            <a:pPr>
              <a:defRPr/>
            </a:pPr>
            <a:r>
              <a:rPr lang="en-US" dirty="0">
                <a:solidFill>
                  <a:prstClr val="black"/>
                </a:solidFill>
              </a:rPr>
              <a:t>List of activities</a:t>
            </a:r>
          </a:p>
          <a:p>
            <a:pPr>
              <a:defRPr/>
            </a:pPr>
            <a:r>
              <a:rPr lang="en-US" dirty="0">
                <a:solidFill>
                  <a:prstClr val="black"/>
                </a:solidFill>
              </a:rPr>
              <a:t>Bullet 1</a:t>
            </a:r>
          </a:p>
          <a:p>
            <a:pPr>
              <a:defRPr/>
            </a:pPr>
            <a:r>
              <a:rPr lang="en-US" dirty="0">
                <a:solidFill>
                  <a:prstClr val="black"/>
                </a:solidFill>
              </a:rPr>
              <a:t>Bullet 2</a:t>
            </a:r>
          </a:p>
          <a:p>
            <a:pPr>
              <a:defRPr/>
            </a:pPr>
            <a:r>
              <a:rPr lang="en-US" dirty="0">
                <a:solidFill>
                  <a:prstClr val="black"/>
                </a:solidFill>
              </a:rPr>
              <a:t>Bullet 3</a:t>
            </a:r>
          </a:p>
          <a:p>
            <a:pPr>
              <a:defRPr/>
            </a:pPr>
            <a:r>
              <a:rPr lang="en-US" dirty="0">
                <a:solidFill>
                  <a:prstClr val="black"/>
                </a:solidFill>
              </a:rPr>
              <a:t>Bullet 4</a:t>
            </a:r>
          </a:p>
        </p:txBody>
      </p:sp>
      <p:sp>
        <p:nvSpPr>
          <p:cNvPr id="17" name="TextBox 16"/>
          <p:cNvSpPr txBox="1"/>
          <p:nvPr userDrawn="1"/>
        </p:nvSpPr>
        <p:spPr>
          <a:xfrm>
            <a:off x="6607175" y="3175000"/>
            <a:ext cx="1774825" cy="1016000"/>
          </a:xfrm>
          <a:prstGeom prst="rect">
            <a:avLst/>
          </a:prstGeom>
          <a:gradFill>
            <a:gsLst>
              <a:gs pos="0">
                <a:schemeClr val="bg2">
                  <a:lumMod val="50000"/>
                </a:schemeClr>
              </a:gs>
              <a:gs pos="100000">
                <a:schemeClr val="bg2">
                  <a:lumMod val="10000"/>
                  <a:alpha val="0"/>
                </a:schemeClr>
              </a:gs>
            </a:gsLst>
            <a:lin ang="5400000" scaled="0"/>
          </a:gradFill>
        </p:spPr>
        <p:txBody>
          <a:bodyPr>
            <a:spAutoFit/>
          </a:bodyPr>
          <a:lstStyle>
            <a:defPPr>
              <a:defRPr lang="en-US"/>
            </a:defPPr>
            <a:lvl1pPr marL="91440" indent="-91440">
              <a:buFont typeface="Arial" pitchFamily="34" charset="0"/>
              <a:buChar char="•"/>
              <a:defRPr sz="1200"/>
            </a:lvl1pPr>
          </a:lstStyle>
          <a:p>
            <a:pPr>
              <a:defRPr/>
            </a:pPr>
            <a:r>
              <a:rPr lang="en-US" dirty="0">
                <a:solidFill>
                  <a:prstClr val="black"/>
                </a:solidFill>
              </a:rPr>
              <a:t>List of activities</a:t>
            </a:r>
          </a:p>
          <a:p>
            <a:pPr>
              <a:defRPr/>
            </a:pPr>
            <a:r>
              <a:rPr lang="en-US" dirty="0">
                <a:solidFill>
                  <a:prstClr val="black"/>
                </a:solidFill>
              </a:rPr>
              <a:t>Bullet 1</a:t>
            </a:r>
          </a:p>
          <a:p>
            <a:pPr>
              <a:defRPr/>
            </a:pPr>
            <a:r>
              <a:rPr lang="en-US" dirty="0">
                <a:solidFill>
                  <a:prstClr val="black"/>
                </a:solidFill>
              </a:rPr>
              <a:t>Bullet 2</a:t>
            </a:r>
          </a:p>
          <a:p>
            <a:pPr>
              <a:defRPr/>
            </a:pPr>
            <a:r>
              <a:rPr lang="en-US" dirty="0">
                <a:solidFill>
                  <a:prstClr val="black"/>
                </a:solidFill>
              </a:rPr>
              <a:t>Bullet 3</a:t>
            </a:r>
          </a:p>
          <a:p>
            <a:pPr>
              <a:defRPr/>
            </a:pPr>
            <a:r>
              <a:rPr lang="en-US" dirty="0">
                <a:solidFill>
                  <a:prstClr val="black"/>
                </a:solidFill>
              </a:rPr>
              <a:t>Bullet 4</a:t>
            </a:r>
          </a:p>
        </p:txBody>
      </p:sp>
      <p:pic>
        <p:nvPicPr>
          <p:cNvPr id="18" name="Content Placeholder 6">
            <a:hlinkClick r:id="rId2"/>
          </p:cNvPr>
          <p:cNvPicPr>
            <a:picLocks noChangeAspect="1"/>
          </p:cNvPicPr>
          <p:nvPr userDrawn="1"/>
        </p:nvPicPr>
        <p:blipFill>
          <a:blip r:embed="rId3"/>
          <a:stretch>
            <a:fillRect/>
          </a:stretch>
        </p:blipFill>
        <p:spPr>
          <a:xfrm>
            <a:off x="7924800" y="6243638"/>
            <a:ext cx="1073150" cy="385762"/>
          </a:xfrm>
          <a:prstGeom prst="rect">
            <a:avLst/>
          </a:prstGeom>
          <a:solidFill>
            <a:schemeClr val="bg2">
              <a:lumMod val="50000"/>
              <a:alpha val="63000"/>
            </a:schemeClr>
          </a:solidFill>
        </p:spPr>
      </p:pic>
      <p:sp>
        <p:nvSpPr>
          <p:cNvPr id="19" name="Rectangle 8"/>
          <p:cNvSpPr>
            <a:spLocks noChangeArrowheads="1"/>
          </p:cNvSpPr>
          <p:nvPr userDrawn="1"/>
        </p:nvSpPr>
        <p:spPr bwMode="auto">
          <a:xfrm rot="16200000">
            <a:off x="-756444" y="3367882"/>
            <a:ext cx="1939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tr-TR" smtClean="0">
                <a:solidFill>
                  <a:prstClr val="white"/>
                </a:solidFill>
              </a:rPr>
              <a:t>Activities</a:t>
            </a:r>
          </a:p>
        </p:txBody>
      </p:sp>
      <p:cxnSp>
        <p:nvCxnSpPr>
          <p:cNvPr id="20" name="Straight Connector 21"/>
          <p:cNvCxnSpPr/>
          <p:nvPr userDrawn="1"/>
        </p:nvCxnSpPr>
        <p:spPr>
          <a:xfrm>
            <a:off x="439738" y="4572000"/>
            <a:ext cx="8247062" cy="0"/>
          </a:xfrm>
          <a:prstGeom prst="line">
            <a:avLst/>
          </a:prstGeom>
          <a:ln w="22225">
            <a:solidFill>
              <a:schemeClr val="bg1">
                <a:alpha val="74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Rectangle 8"/>
          <p:cNvSpPr>
            <a:spLocks noChangeArrowheads="1"/>
          </p:cNvSpPr>
          <p:nvPr userDrawn="1"/>
        </p:nvSpPr>
        <p:spPr bwMode="auto">
          <a:xfrm rot="16200000">
            <a:off x="-756444" y="5141119"/>
            <a:ext cx="1939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tr-TR" smtClean="0">
                <a:solidFill>
                  <a:prstClr val="white"/>
                </a:solidFill>
              </a:rPr>
              <a:t>Outcomes</a:t>
            </a:r>
          </a:p>
        </p:txBody>
      </p:sp>
      <p:sp>
        <p:nvSpPr>
          <p:cNvPr id="22" name="TextBox 24"/>
          <p:cNvSpPr txBox="1">
            <a:spLocks noChangeArrowheads="1"/>
          </p:cNvSpPr>
          <p:nvPr userDrawn="1"/>
        </p:nvSpPr>
        <p:spPr bwMode="auto">
          <a:xfrm>
            <a:off x="434975" y="4791075"/>
            <a:ext cx="1774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defRPr/>
            </a:pPr>
            <a:r>
              <a:rPr lang="en-US" altLang="tr-TR" sz="1200" smtClean="0">
                <a:solidFill>
                  <a:prstClr val="black"/>
                </a:solidFill>
              </a:rPr>
              <a:t>Outcome 1</a:t>
            </a:r>
          </a:p>
          <a:p>
            <a:pPr>
              <a:buFont typeface="Arial" panose="020B0604020202020204" pitchFamily="34" charset="0"/>
              <a:buChar char="•"/>
              <a:defRPr/>
            </a:pPr>
            <a:r>
              <a:rPr lang="en-US" altLang="tr-TR" sz="1200" smtClean="0">
                <a:solidFill>
                  <a:prstClr val="black"/>
                </a:solidFill>
              </a:rPr>
              <a:t>Outcome 2</a:t>
            </a:r>
          </a:p>
          <a:p>
            <a:pPr>
              <a:buFont typeface="Arial" panose="020B0604020202020204" pitchFamily="34" charset="0"/>
              <a:buChar char="•"/>
              <a:defRPr/>
            </a:pPr>
            <a:r>
              <a:rPr lang="en-US" altLang="tr-TR" sz="1200" smtClean="0">
                <a:solidFill>
                  <a:prstClr val="black"/>
                </a:solidFill>
              </a:rPr>
              <a:t>Outcome 3</a:t>
            </a:r>
          </a:p>
        </p:txBody>
      </p:sp>
      <p:sp>
        <p:nvSpPr>
          <p:cNvPr id="23" name="TextBox 25"/>
          <p:cNvSpPr txBox="1">
            <a:spLocks noChangeArrowheads="1"/>
          </p:cNvSpPr>
          <p:nvPr userDrawn="1"/>
        </p:nvSpPr>
        <p:spPr bwMode="auto">
          <a:xfrm>
            <a:off x="2492375" y="4800600"/>
            <a:ext cx="1774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defRPr/>
            </a:pPr>
            <a:r>
              <a:rPr lang="en-US" altLang="tr-TR" sz="1200" smtClean="0">
                <a:solidFill>
                  <a:prstClr val="black"/>
                </a:solidFill>
              </a:rPr>
              <a:t>Outcome 1</a:t>
            </a:r>
          </a:p>
          <a:p>
            <a:pPr>
              <a:buFont typeface="Arial" panose="020B0604020202020204" pitchFamily="34" charset="0"/>
              <a:buChar char="•"/>
              <a:defRPr/>
            </a:pPr>
            <a:r>
              <a:rPr lang="en-US" altLang="tr-TR" sz="1200" smtClean="0">
                <a:solidFill>
                  <a:prstClr val="black"/>
                </a:solidFill>
              </a:rPr>
              <a:t>Outcome 2</a:t>
            </a:r>
          </a:p>
          <a:p>
            <a:pPr>
              <a:buFont typeface="Arial" panose="020B0604020202020204" pitchFamily="34" charset="0"/>
              <a:buChar char="•"/>
              <a:defRPr/>
            </a:pPr>
            <a:r>
              <a:rPr lang="en-US" altLang="tr-TR" sz="1200" smtClean="0">
                <a:solidFill>
                  <a:prstClr val="black"/>
                </a:solidFill>
              </a:rPr>
              <a:t>Outcome 3</a:t>
            </a:r>
          </a:p>
        </p:txBody>
      </p:sp>
      <p:sp>
        <p:nvSpPr>
          <p:cNvPr id="24" name="TextBox 26"/>
          <p:cNvSpPr txBox="1">
            <a:spLocks noChangeArrowheads="1"/>
          </p:cNvSpPr>
          <p:nvPr userDrawn="1"/>
        </p:nvSpPr>
        <p:spPr bwMode="auto">
          <a:xfrm>
            <a:off x="4506913" y="4800600"/>
            <a:ext cx="1774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defRPr/>
            </a:pPr>
            <a:r>
              <a:rPr lang="en-US" altLang="tr-TR" sz="1200" smtClean="0">
                <a:solidFill>
                  <a:prstClr val="black"/>
                </a:solidFill>
              </a:rPr>
              <a:t>Outcome 1</a:t>
            </a:r>
          </a:p>
          <a:p>
            <a:pPr>
              <a:buFont typeface="Arial" panose="020B0604020202020204" pitchFamily="34" charset="0"/>
              <a:buChar char="•"/>
              <a:defRPr/>
            </a:pPr>
            <a:r>
              <a:rPr lang="en-US" altLang="tr-TR" sz="1200" smtClean="0">
                <a:solidFill>
                  <a:prstClr val="black"/>
                </a:solidFill>
              </a:rPr>
              <a:t>Outcome 2</a:t>
            </a:r>
          </a:p>
          <a:p>
            <a:pPr>
              <a:buFont typeface="Arial" panose="020B0604020202020204" pitchFamily="34" charset="0"/>
              <a:buChar char="•"/>
              <a:defRPr/>
            </a:pPr>
            <a:r>
              <a:rPr lang="en-US" altLang="tr-TR" sz="1200" smtClean="0">
                <a:solidFill>
                  <a:prstClr val="black"/>
                </a:solidFill>
              </a:rPr>
              <a:t>Outcome 3</a:t>
            </a:r>
          </a:p>
        </p:txBody>
      </p:sp>
      <p:sp>
        <p:nvSpPr>
          <p:cNvPr id="25" name="TextBox 27"/>
          <p:cNvSpPr txBox="1">
            <a:spLocks noChangeArrowheads="1"/>
          </p:cNvSpPr>
          <p:nvPr userDrawn="1"/>
        </p:nvSpPr>
        <p:spPr bwMode="auto">
          <a:xfrm>
            <a:off x="6586538" y="4810125"/>
            <a:ext cx="17732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defRPr/>
            </a:pPr>
            <a:r>
              <a:rPr lang="en-US" altLang="tr-TR" sz="1200" smtClean="0">
                <a:solidFill>
                  <a:prstClr val="black"/>
                </a:solidFill>
              </a:rPr>
              <a:t>Outcome 1</a:t>
            </a:r>
          </a:p>
          <a:p>
            <a:pPr>
              <a:buFont typeface="Arial" panose="020B0604020202020204" pitchFamily="34" charset="0"/>
              <a:buChar char="•"/>
              <a:defRPr/>
            </a:pPr>
            <a:r>
              <a:rPr lang="en-US" altLang="tr-TR" sz="1200" smtClean="0">
                <a:solidFill>
                  <a:prstClr val="black"/>
                </a:solidFill>
              </a:rPr>
              <a:t>Outcome 2</a:t>
            </a:r>
          </a:p>
          <a:p>
            <a:pPr>
              <a:buFont typeface="Arial" panose="020B0604020202020204" pitchFamily="34" charset="0"/>
              <a:buChar char="•"/>
              <a:defRPr/>
            </a:pPr>
            <a:r>
              <a:rPr lang="en-US" altLang="tr-TR" sz="1200" smtClean="0">
                <a:solidFill>
                  <a:prstClr val="black"/>
                </a:solidFill>
              </a:rPr>
              <a:t>Outcome 3</a:t>
            </a:r>
          </a:p>
        </p:txBody>
      </p:sp>
      <p:cxnSp>
        <p:nvCxnSpPr>
          <p:cNvPr id="26" name="Straight Connector 28"/>
          <p:cNvCxnSpPr/>
          <p:nvPr userDrawn="1"/>
        </p:nvCxnSpPr>
        <p:spPr>
          <a:xfrm>
            <a:off x="439738" y="5943600"/>
            <a:ext cx="8247062" cy="0"/>
          </a:xfrm>
          <a:prstGeom prst="line">
            <a:avLst/>
          </a:prstGeom>
          <a:ln w="22225" cmpd="thickThin">
            <a:solidFill>
              <a:schemeClr val="bg1">
                <a:alpha val="74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Unvan 1"/>
          <p:cNvSpPr>
            <a:spLocks noGrp="1"/>
          </p:cNvSpPr>
          <p:nvPr>
            <p:ph type="title"/>
          </p:nvPr>
        </p:nvSpPr>
        <p:spPr/>
        <p:txBody>
          <a:bodyPr/>
          <a:lstStyle/>
          <a:p>
            <a:r>
              <a:rPr lang="tr-TR" smtClean="0"/>
              <a:t>Asıl başlık stili için tıklatın</a:t>
            </a:r>
            <a:endParaRPr lang="tr-TR"/>
          </a:p>
        </p:txBody>
      </p:sp>
      <p:sp>
        <p:nvSpPr>
          <p:cNvPr id="7" name="İçerik Yer Tutucusu 5"/>
          <p:cNvSpPr>
            <a:spLocks noGrp="1"/>
          </p:cNvSpPr>
          <p:nvPr>
            <p:ph idx="1"/>
          </p:nvPr>
        </p:nvSpPr>
        <p:spPr>
          <a:xfrm>
            <a:off x="457200" y="1600200"/>
            <a:ext cx="8229600" cy="4525963"/>
          </a:xfrm>
        </p:spPr>
        <p:txBody>
          <a:bodyPr/>
          <a:lstStyle/>
          <a:p>
            <a:endParaRPr lang="tr-TR"/>
          </a:p>
        </p:txBody>
      </p:sp>
      <p:sp>
        <p:nvSpPr>
          <p:cNvPr id="27" name="Veri Yer Tutucusu 2"/>
          <p:cNvSpPr>
            <a:spLocks noGrp="1"/>
          </p:cNvSpPr>
          <p:nvPr>
            <p:ph type="dt" sz="half" idx="10"/>
          </p:nvPr>
        </p:nvSpPr>
        <p:spPr/>
        <p:txBody>
          <a:bodyPr/>
          <a:lstStyle>
            <a:lvl1pPr>
              <a:defRPr/>
            </a:lvl1pPr>
          </a:lstStyle>
          <a:p>
            <a:pPr>
              <a:defRPr/>
            </a:pPr>
            <a:endParaRPr lang="tr-TR"/>
          </a:p>
        </p:txBody>
      </p:sp>
      <p:sp>
        <p:nvSpPr>
          <p:cNvPr id="28" name="Altbilgi Yer Tutucusu 3"/>
          <p:cNvSpPr>
            <a:spLocks noGrp="1"/>
          </p:cNvSpPr>
          <p:nvPr>
            <p:ph type="ftr" sz="quarter" idx="11"/>
          </p:nvPr>
        </p:nvSpPr>
        <p:spPr/>
        <p:txBody>
          <a:bodyPr/>
          <a:lstStyle>
            <a:lvl1pPr>
              <a:defRPr/>
            </a:lvl1pPr>
          </a:lstStyle>
          <a:p>
            <a:pPr>
              <a:defRPr/>
            </a:pPr>
            <a:endParaRPr lang="tr-TR"/>
          </a:p>
        </p:txBody>
      </p:sp>
      <p:sp>
        <p:nvSpPr>
          <p:cNvPr id="29" name="Slayt Numarası Yer Tutucusu 4"/>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2213903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sekkü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Resim Yer Tutucusu 9"/>
          <p:cNvSpPr>
            <a:spLocks noGrp="1"/>
          </p:cNvSpPr>
          <p:nvPr>
            <p:ph type="pic" sz="quarter" idx="10"/>
          </p:nvPr>
        </p:nvSpPr>
        <p:spPr>
          <a:xfrm>
            <a:off x="1569432" y="0"/>
            <a:ext cx="1080000" cy="1080000"/>
          </a:xfrm>
          <a:blipFill>
            <a:blip r:embed="rId3"/>
            <a:stretch>
              <a:fillRect/>
            </a:stretch>
          </a:blipFill>
        </p:spPr>
        <p:txBody>
          <a:bodyPr wrap="square"/>
          <a:lstStyle>
            <a:lvl1pPr marL="0" indent="0">
              <a:buNone/>
              <a:defRPr sz="200">
                <a:noFill/>
                <a:effectLst/>
              </a:defRPr>
            </a:lvl1pPr>
          </a:lstStyle>
          <a:p>
            <a:endParaRPr lang="tr-TR" dirty="0"/>
          </a:p>
        </p:txBody>
      </p:sp>
      <p:sp>
        <p:nvSpPr>
          <p:cNvPr id="25" name="Metin Yer Tutucusu 24"/>
          <p:cNvSpPr>
            <a:spLocks noGrp="1"/>
          </p:cNvSpPr>
          <p:nvPr>
            <p:ph type="body" sz="quarter" idx="14" hasCustomPrompt="1"/>
          </p:nvPr>
        </p:nvSpPr>
        <p:spPr>
          <a:xfrm>
            <a:off x="2253952" y="1844675"/>
            <a:ext cx="5486400" cy="2232025"/>
          </a:xfrm>
        </p:spPr>
        <p:txBody>
          <a:bodyPr/>
          <a:lstStyle>
            <a:lvl1pPr marL="0" indent="0" algn="ctr">
              <a:buNone/>
              <a:defRPr/>
            </a:lvl1pPr>
          </a:lstStyle>
          <a:p>
            <a:pPr lvl="0"/>
            <a:r>
              <a:rPr lang="tr-TR" dirty="0" smtClean="0"/>
              <a:t>Teşekkür Bölümü</a:t>
            </a:r>
            <a:endParaRPr lang="tr-TR" dirty="0"/>
          </a:p>
        </p:txBody>
      </p:sp>
      <p:sp>
        <p:nvSpPr>
          <p:cNvPr id="29" name="Veri Yer Tutucusu 28"/>
          <p:cNvSpPr>
            <a:spLocks noGrp="1"/>
          </p:cNvSpPr>
          <p:nvPr>
            <p:ph type="dt" sz="half" idx="15"/>
          </p:nvPr>
        </p:nvSpPr>
        <p:spPr/>
        <p:txBody>
          <a:bodyPr/>
          <a:lstStyle/>
          <a:p>
            <a:pPr>
              <a:defRPr/>
            </a:pPr>
            <a:endParaRPr lang="tr-TR" dirty="0"/>
          </a:p>
        </p:txBody>
      </p:sp>
      <p:sp>
        <p:nvSpPr>
          <p:cNvPr id="30" name="Altbilgi Yer Tutucusu 29"/>
          <p:cNvSpPr>
            <a:spLocks noGrp="1"/>
          </p:cNvSpPr>
          <p:nvPr>
            <p:ph type="ftr" sz="quarter" idx="16"/>
          </p:nvPr>
        </p:nvSpPr>
        <p:spPr/>
        <p:txBody>
          <a:bodyPr/>
          <a:lstStyle/>
          <a:p>
            <a:pPr>
              <a:defRPr/>
            </a:pPr>
            <a:endParaRPr lang="tr-TR"/>
          </a:p>
        </p:txBody>
      </p:sp>
      <p:sp>
        <p:nvSpPr>
          <p:cNvPr id="31" name="Slayt Numarası Yer Tutucusu 30"/>
          <p:cNvSpPr>
            <a:spLocks noGrp="1"/>
          </p:cNvSpPr>
          <p:nvPr>
            <p:ph type="sldNum" sz="quarter" idx="17"/>
          </p:nvPr>
        </p:nvSpPr>
        <p:spPr/>
        <p:txBody>
          <a:bodyPr/>
          <a:lstStyle/>
          <a:p>
            <a:pPr>
              <a:defRPr/>
            </a:pPr>
            <a:r>
              <a:rPr lang="tr-TR" smtClean="0"/>
              <a:t>Sayfa</a:t>
            </a:r>
            <a:endParaRPr lang="tr-TR"/>
          </a:p>
        </p:txBody>
      </p:sp>
    </p:spTree>
    <p:extLst>
      <p:ext uri="{BB962C8B-B14F-4D97-AF65-F5344CB8AC3E}">
        <p14:creationId xmlns:p14="http://schemas.microsoft.com/office/powerpoint/2010/main" val="23283857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eşekkür">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vl1pPr>
          </a:lstStyle>
          <a:p>
            <a:pPr>
              <a:defRPr/>
            </a:pPr>
            <a:fld id="{A1E428ED-400F-4DFE-83E9-3073C7494344}"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35494307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lvl1pPr>
              <a:defRPr/>
            </a:lvl1pPr>
          </a:lstStyle>
          <a:p>
            <a:pPr>
              <a:defRPr/>
            </a:pPr>
            <a:fld id="{BF84F036-69FE-4F1C-9FD1-1AFD0BE0C2C7}"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12885686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solidFill>
                  <a:srgbClr val="54301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F8317A9F-D95F-4EAC-8CE5-A63A4255F091}"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a:p>
            <a:pPr>
              <a:defRPr/>
            </a:pPr>
            <a:endParaRPr lang="tr-TR"/>
          </a:p>
        </p:txBody>
      </p:sp>
    </p:spTree>
    <p:extLst>
      <p:ext uri="{BB962C8B-B14F-4D97-AF65-F5344CB8AC3E}">
        <p14:creationId xmlns:p14="http://schemas.microsoft.com/office/powerpoint/2010/main" val="1392540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67150" cy="4351338"/>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İçerik Yer Tutucusu 3"/>
          <p:cNvSpPr>
            <a:spLocks noGrp="1"/>
          </p:cNvSpPr>
          <p:nvPr>
            <p:ph sz="half" idx="2"/>
          </p:nvPr>
        </p:nvSpPr>
        <p:spPr>
          <a:xfrm>
            <a:off x="4648200" y="1825625"/>
            <a:ext cx="386715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pPr>
              <a:defRPr/>
            </a:pPr>
            <a:fld id="{DCEA613B-2C81-44E9-B5AC-0D024B84C443}"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18E24541-D859-440F-9F97-45C1123DBC0D}" type="slidenum">
              <a:rPr lang="tr-TR"/>
              <a:pPr>
                <a:defRPr/>
              </a:pPr>
              <a:t>‹#›</a:t>
            </a:fld>
            <a:endParaRPr lang="tr-TR"/>
          </a:p>
        </p:txBody>
      </p:sp>
    </p:spTree>
    <p:extLst>
      <p:ext uri="{BB962C8B-B14F-4D97-AF65-F5344CB8AC3E}">
        <p14:creationId xmlns:p14="http://schemas.microsoft.com/office/powerpoint/2010/main" val="1098989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arşılaştırma">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pPr>
              <a:defRPr/>
            </a:pPr>
            <a:fld id="{1FEA1597-3D62-4122-911E-08F217A54995}" type="datetimeFigureOut">
              <a:rPr lang="tr-TR"/>
              <a:pPr>
                <a:defRPr/>
              </a:pPr>
              <a:t>03.06.2018</a:t>
            </a:fld>
            <a:endParaRPr lang="tr-TR"/>
          </a:p>
        </p:txBody>
      </p:sp>
      <p:sp>
        <p:nvSpPr>
          <p:cNvPr id="8" name="Altbilgi Yer Tutucusu 7"/>
          <p:cNvSpPr>
            <a:spLocks noGrp="1"/>
          </p:cNvSpPr>
          <p:nvPr>
            <p:ph type="ftr" sz="quarter" idx="11"/>
          </p:nvPr>
        </p:nvSpPr>
        <p:spPr/>
        <p:txBody>
          <a:bodyPr/>
          <a:lstStyle>
            <a:lvl1pPr>
              <a:defRPr/>
            </a:lvl1pPr>
          </a:lstStyle>
          <a:p>
            <a:pPr>
              <a:defRPr/>
            </a:pPr>
            <a:endParaRPr lang="tr-TR"/>
          </a:p>
        </p:txBody>
      </p:sp>
      <p:sp>
        <p:nvSpPr>
          <p:cNvPr id="9" name="Slayt Numarası Yer Tutucusu 8"/>
          <p:cNvSpPr>
            <a:spLocks noGrp="1"/>
          </p:cNvSpPr>
          <p:nvPr>
            <p:ph type="sldNum" sz="quarter" idx="12"/>
          </p:nvPr>
        </p:nvSpPr>
        <p:spPr/>
        <p:txBody>
          <a:bodyPr/>
          <a:lstStyle>
            <a:lvl1pPr>
              <a:defRPr/>
            </a:lvl1pPr>
          </a:lstStyle>
          <a:p>
            <a:pPr>
              <a:defRPr/>
            </a:pPr>
            <a:fld id="{E7F2A42D-9D4B-40FE-91FD-EAC223A56660}" type="slidenum">
              <a:rPr lang="tr-TR"/>
              <a:pPr>
                <a:defRPr/>
              </a:pPr>
              <a:t>‹#›</a:t>
            </a:fld>
            <a:endParaRPr lang="tr-TR"/>
          </a:p>
        </p:txBody>
      </p:sp>
    </p:spTree>
    <p:extLst>
      <p:ext uri="{BB962C8B-B14F-4D97-AF65-F5344CB8AC3E}">
        <p14:creationId xmlns:p14="http://schemas.microsoft.com/office/powerpoint/2010/main" val="3951601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dirty="0" smtClean="0"/>
              <a:t>Asıl başlık stili için tıklatın</a:t>
            </a:r>
            <a:endParaRPr lang="tr-TR" dirty="0"/>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fld id="{F8A96359-7282-41BE-AB2D-75E582855289}"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243738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dirty="0"/>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vl1pPr>
          </a:lstStyle>
          <a:p>
            <a:pPr>
              <a:defRPr/>
            </a:pPr>
            <a:fld id="{1001DB85-34CF-4239-92FC-6729E3D60DD4}"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2128968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smtClean="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fld id="{3DE3960D-ECE8-422E-BC52-86DC1A857707}"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3994408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B21E120-5567-4D3D-93F9-AD3757993554}"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3430590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7626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06438AB-B157-451D-87D4-2C5E38C6C348}"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166201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eşekkür">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vl1pPr>
          </a:lstStyle>
          <a:p>
            <a:pPr>
              <a:defRPr/>
            </a:pPr>
            <a:fld id="{28E18688-78BB-43AF-8698-A6EBA0F6270D}"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217333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lvl1pPr>
              <a:defRPr/>
            </a:lvl1pPr>
          </a:lstStyle>
          <a:p>
            <a:pPr>
              <a:defRPr/>
            </a:pPr>
            <a:fld id="{74779C8A-9D1B-4929-8850-E5B768172CF7}"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r>
              <a:rPr lang="tr-TR"/>
              <a:t>Sayfa</a:t>
            </a:r>
          </a:p>
        </p:txBody>
      </p:sp>
    </p:spTree>
    <p:extLst>
      <p:ext uri="{BB962C8B-B14F-4D97-AF65-F5344CB8AC3E}">
        <p14:creationId xmlns:p14="http://schemas.microsoft.com/office/powerpoint/2010/main" val="7241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solidFill>
                  <a:srgbClr val="54301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4271AFEA-4402-4907-8803-16B1C67AF667}" type="datetimeFigureOut">
              <a:rPr lang="tr-TR"/>
              <a:pPr>
                <a:defRPr/>
              </a:pPr>
              <a:t>03.06.2018</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a:p>
            <a:pPr>
              <a:defRPr/>
            </a:pPr>
            <a:endParaRPr lang="tr-TR"/>
          </a:p>
        </p:txBody>
      </p:sp>
    </p:spTree>
    <p:extLst>
      <p:ext uri="{BB962C8B-B14F-4D97-AF65-F5344CB8AC3E}">
        <p14:creationId xmlns:p14="http://schemas.microsoft.com/office/powerpoint/2010/main" val="419039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67150" cy="4351338"/>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İçerik Yer Tutucusu 3"/>
          <p:cNvSpPr>
            <a:spLocks noGrp="1"/>
          </p:cNvSpPr>
          <p:nvPr>
            <p:ph sz="half" idx="2"/>
          </p:nvPr>
        </p:nvSpPr>
        <p:spPr>
          <a:xfrm>
            <a:off x="4648200" y="1825625"/>
            <a:ext cx="386715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pPr>
              <a:defRPr/>
            </a:pPr>
            <a:fld id="{42C1475B-04B6-473D-AAF3-68AFC8354F9A}"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5B3E5C10-F37A-4DAA-9232-AF89BFC83149}" type="slidenum">
              <a:rPr lang="tr-TR"/>
              <a:pPr>
                <a:defRPr/>
              </a:pPr>
              <a:t>‹#›</a:t>
            </a:fld>
            <a:endParaRPr lang="tr-TR"/>
          </a:p>
        </p:txBody>
      </p:sp>
    </p:spTree>
    <p:extLst>
      <p:ext uri="{BB962C8B-B14F-4D97-AF65-F5344CB8AC3E}">
        <p14:creationId xmlns:p14="http://schemas.microsoft.com/office/powerpoint/2010/main" val="35956803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rşılaştırma">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pPr>
              <a:defRPr/>
            </a:pPr>
            <a:fld id="{8BEDBE08-7DC4-4F9B-8BA9-7F82A846EA1E}" type="datetimeFigureOut">
              <a:rPr lang="tr-TR"/>
              <a:pPr>
                <a:defRPr/>
              </a:pPr>
              <a:t>03.06.2018</a:t>
            </a:fld>
            <a:endParaRPr lang="tr-TR"/>
          </a:p>
        </p:txBody>
      </p:sp>
      <p:sp>
        <p:nvSpPr>
          <p:cNvPr id="8" name="Altbilgi Yer Tutucusu 7"/>
          <p:cNvSpPr>
            <a:spLocks noGrp="1"/>
          </p:cNvSpPr>
          <p:nvPr>
            <p:ph type="ftr" sz="quarter" idx="11"/>
          </p:nvPr>
        </p:nvSpPr>
        <p:spPr/>
        <p:txBody>
          <a:bodyPr/>
          <a:lstStyle>
            <a:lvl1pPr>
              <a:defRPr/>
            </a:lvl1pPr>
          </a:lstStyle>
          <a:p>
            <a:pPr>
              <a:defRPr/>
            </a:pPr>
            <a:endParaRPr lang="tr-TR"/>
          </a:p>
        </p:txBody>
      </p:sp>
      <p:sp>
        <p:nvSpPr>
          <p:cNvPr id="9" name="Slayt Numarası Yer Tutucusu 8"/>
          <p:cNvSpPr>
            <a:spLocks noGrp="1"/>
          </p:cNvSpPr>
          <p:nvPr>
            <p:ph type="sldNum" sz="quarter" idx="12"/>
          </p:nvPr>
        </p:nvSpPr>
        <p:spPr/>
        <p:txBody>
          <a:bodyPr/>
          <a:lstStyle>
            <a:lvl1pPr>
              <a:defRPr/>
            </a:lvl1pPr>
          </a:lstStyle>
          <a:p>
            <a:pPr>
              <a:defRPr/>
            </a:pPr>
            <a:fld id="{627AFF94-6ABD-49C1-BDB1-32908B32B5E7}" type="slidenum">
              <a:rPr lang="tr-TR"/>
              <a:pPr>
                <a:defRPr/>
              </a:pPr>
              <a:t>‹#›</a:t>
            </a:fld>
            <a:endParaRPr lang="tr-TR"/>
          </a:p>
        </p:txBody>
      </p:sp>
    </p:spTree>
    <p:extLst>
      <p:ext uri="{BB962C8B-B14F-4D97-AF65-F5344CB8AC3E}">
        <p14:creationId xmlns:p14="http://schemas.microsoft.com/office/powerpoint/2010/main" val="225473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dirty="0" smtClean="0"/>
              <a:t>Asıl başlık stili için tıklatın</a:t>
            </a:r>
            <a:endParaRPr lang="tr-TR" dirty="0"/>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fld id="{DD5F8111-0419-4AFB-84E0-EEF0EB0F0AB4}"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48861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smtClean="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fld id="{583FC31F-602A-42CC-9831-CF44F64880BF}" type="datetimeFigureOut">
              <a:rPr lang="tr-TR"/>
              <a:pPr>
                <a:defRPr/>
              </a:pPr>
              <a:t>03.06.2018</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pPr>
              <a:defRPr/>
            </a:pPr>
            <a:r>
              <a:rPr lang="tr-TR"/>
              <a:t>Sayfa</a:t>
            </a:r>
          </a:p>
        </p:txBody>
      </p:sp>
    </p:spTree>
    <p:extLst>
      <p:ext uri="{BB962C8B-B14F-4D97-AF65-F5344CB8AC3E}">
        <p14:creationId xmlns:p14="http://schemas.microsoft.com/office/powerpoint/2010/main" val="382596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628650" y="158750"/>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rgbClr val="54301A"/>
                </a:solidFill>
              </a:defRPr>
            </a:lvl1pPr>
          </a:lstStyle>
          <a:p>
            <a:pPr>
              <a:defRPr/>
            </a:pPr>
            <a:endParaRPr lang="tr-T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rgbClr val="54301A"/>
                </a:solidFill>
              </a:defRPr>
            </a:lvl1pPr>
          </a:lstStyle>
          <a:p>
            <a:pPr>
              <a:defRPr/>
            </a:pPr>
            <a:endParaRPr lang="tr-T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rgbClr val="54301A"/>
                </a:solidFill>
              </a:defRPr>
            </a:lvl1pPr>
          </a:lstStyle>
          <a:p>
            <a:pPr>
              <a:defRPr/>
            </a:pPr>
            <a:r>
              <a:rPr lang="tr-TR"/>
              <a:t>Sayfa</a:t>
            </a:r>
          </a:p>
        </p:txBody>
      </p:sp>
      <p:pic>
        <p:nvPicPr>
          <p:cNvPr id="1031" name="Resim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24800" y="334963"/>
            <a:ext cx="1069975"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rgbClr val="54301A"/>
          </a:solidFill>
          <a:latin typeface="Myriad Pro" panose="020B0503030403020204" pitchFamily="34" charset="0"/>
          <a:ea typeface="+mj-ea"/>
          <a:cs typeface="+mj-cs"/>
        </a:defRPr>
      </a:lvl1pPr>
      <a:lvl2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2pPr>
      <a:lvl3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3pPr>
      <a:lvl4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4pPr>
      <a:lvl5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5pPr>
      <a:lvl6pPr marL="457200" algn="l" rtl="0" fontAlgn="base">
        <a:lnSpc>
          <a:spcPct val="90000"/>
        </a:lnSpc>
        <a:spcBef>
          <a:spcPct val="0"/>
        </a:spcBef>
        <a:spcAft>
          <a:spcPct val="0"/>
        </a:spcAft>
        <a:defRPr sz="4400">
          <a:solidFill>
            <a:srgbClr val="54301A"/>
          </a:solidFill>
          <a:latin typeface="Myriad Pro" panose="020B0503030403020204" pitchFamily="34" charset="0"/>
        </a:defRPr>
      </a:lvl6pPr>
      <a:lvl7pPr marL="914400" algn="l" rtl="0" fontAlgn="base">
        <a:lnSpc>
          <a:spcPct val="90000"/>
        </a:lnSpc>
        <a:spcBef>
          <a:spcPct val="0"/>
        </a:spcBef>
        <a:spcAft>
          <a:spcPct val="0"/>
        </a:spcAft>
        <a:defRPr sz="4400">
          <a:solidFill>
            <a:srgbClr val="54301A"/>
          </a:solidFill>
          <a:latin typeface="Myriad Pro" panose="020B0503030403020204" pitchFamily="34" charset="0"/>
        </a:defRPr>
      </a:lvl7pPr>
      <a:lvl8pPr marL="1371600" algn="l" rtl="0" fontAlgn="base">
        <a:lnSpc>
          <a:spcPct val="90000"/>
        </a:lnSpc>
        <a:spcBef>
          <a:spcPct val="0"/>
        </a:spcBef>
        <a:spcAft>
          <a:spcPct val="0"/>
        </a:spcAft>
        <a:defRPr sz="4400">
          <a:solidFill>
            <a:srgbClr val="54301A"/>
          </a:solidFill>
          <a:latin typeface="Myriad Pro" panose="020B0503030403020204" pitchFamily="34" charset="0"/>
        </a:defRPr>
      </a:lvl8pPr>
      <a:lvl9pPr marL="1828800" algn="l" rtl="0" fontAlgn="base">
        <a:lnSpc>
          <a:spcPct val="90000"/>
        </a:lnSpc>
        <a:spcBef>
          <a:spcPct val="0"/>
        </a:spcBef>
        <a:spcAft>
          <a:spcPct val="0"/>
        </a:spcAft>
        <a:defRPr sz="4400">
          <a:solidFill>
            <a:srgbClr val="54301A"/>
          </a:solidFill>
          <a:latin typeface="Myriad Pro" panose="020B0503030403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54301A"/>
          </a:solidFill>
          <a:latin typeface="Myriad Pro" panose="020B0503030403020204" pitchFamily="34"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54301A"/>
          </a:solidFill>
          <a:latin typeface="Myriad Pro" panose="020B0503030403020204" pitchFamily="34"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54301A"/>
          </a:solidFill>
          <a:latin typeface="Myriad Pro" panose="020B0503030403020204" pitchFamily="34"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4301A"/>
          </a:solidFill>
          <a:latin typeface="Myriad Pro" panose="020B0503030403020204" pitchFamily="34"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4301A"/>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628650" y="158750"/>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rgbClr val="54301A"/>
                </a:solidFill>
              </a:defRPr>
            </a:lvl1pPr>
          </a:lstStyle>
          <a:p>
            <a:pPr>
              <a:defRPr/>
            </a:pPr>
            <a:endParaRPr lang="tr-T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rgbClr val="54301A"/>
                </a:solidFill>
              </a:defRPr>
            </a:lvl1pPr>
          </a:lstStyle>
          <a:p>
            <a:pPr>
              <a:defRPr/>
            </a:pPr>
            <a:endParaRPr lang="tr-T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rgbClr val="54301A"/>
                </a:solidFill>
              </a:defRPr>
            </a:lvl1pPr>
          </a:lstStyle>
          <a:p>
            <a:pPr>
              <a:defRPr/>
            </a:pPr>
            <a:r>
              <a:rPr lang="tr-TR"/>
              <a:t>Sayfa</a:t>
            </a:r>
          </a:p>
        </p:txBody>
      </p:sp>
    </p:spTree>
    <p:extLst>
      <p:ext uri="{BB962C8B-B14F-4D97-AF65-F5344CB8AC3E}">
        <p14:creationId xmlns:p14="http://schemas.microsoft.com/office/powerpoint/2010/main" val="86853910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rgbClr val="54301A"/>
          </a:solidFill>
          <a:latin typeface="Myriad Pro" panose="020B0503030403020204" pitchFamily="34" charset="0"/>
          <a:ea typeface="+mj-ea"/>
          <a:cs typeface="+mj-cs"/>
        </a:defRPr>
      </a:lvl1pPr>
      <a:lvl2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2pPr>
      <a:lvl3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3pPr>
      <a:lvl4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4pPr>
      <a:lvl5pPr algn="l" rtl="0" eaLnBrk="0" fontAlgn="base" hangingPunct="0">
        <a:lnSpc>
          <a:spcPct val="90000"/>
        </a:lnSpc>
        <a:spcBef>
          <a:spcPct val="0"/>
        </a:spcBef>
        <a:spcAft>
          <a:spcPct val="0"/>
        </a:spcAft>
        <a:defRPr sz="4400">
          <a:solidFill>
            <a:srgbClr val="54301A"/>
          </a:solidFill>
          <a:latin typeface="Myriad Pro" panose="020B0503030403020204" pitchFamily="34" charset="0"/>
        </a:defRPr>
      </a:lvl5pPr>
      <a:lvl6pPr marL="457200" algn="l" rtl="0" fontAlgn="base">
        <a:lnSpc>
          <a:spcPct val="90000"/>
        </a:lnSpc>
        <a:spcBef>
          <a:spcPct val="0"/>
        </a:spcBef>
        <a:spcAft>
          <a:spcPct val="0"/>
        </a:spcAft>
        <a:defRPr sz="4400">
          <a:solidFill>
            <a:srgbClr val="54301A"/>
          </a:solidFill>
          <a:latin typeface="Myriad Pro" panose="020B0503030403020204" pitchFamily="34" charset="0"/>
        </a:defRPr>
      </a:lvl6pPr>
      <a:lvl7pPr marL="914400" algn="l" rtl="0" fontAlgn="base">
        <a:lnSpc>
          <a:spcPct val="90000"/>
        </a:lnSpc>
        <a:spcBef>
          <a:spcPct val="0"/>
        </a:spcBef>
        <a:spcAft>
          <a:spcPct val="0"/>
        </a:spcAft>
        <a:defRPr sz="4400">
          <a:solidFill>
            <a:srgbClr val="54301A"/>
          </a:solidFill>
          <a:latin typeface="Myriad Pro" panose="020B0503030403020204" pitchFamily="34" charset="0"/>
        </a:defRPr>
      </a:lvl7pPr>
      <a:lvl8pPr marL="1371600" algn="l" rtl="0" fontAlgn="base">
        <a:lnSpc>
          <a:spcPct val="90000"/>
        </a:lnSpc>
        <a:spcBef>
          <a:spcPct val="0"/>
        </a:spcBef>
        <a:spcAft>
          <a:spcPct val="0"/>
        </a:spcAft>
        <a:defRPr sz="4400">
          <a:solidFill>
            <a:srgbClr val="54301A"/>
          </a:solidFill>
          <a:latin typeface="Myriad Pro" panose="020B0503030403020204" pitchFamily="34" charset="0"/>
        </a:defRPr>
      </a:lvl8pPr>
      <a:lvl9pPr marL="1828800" algn="l" rtl="0" fontAlgn="base">
        <a:lnSpc>
          <a:spcPct val="90000"/>
        </a:lnSpc>
        <a:spcBef>
          <a:spcPct val="0"/>
        </a:spcBef>
        <a:spcAft>
          <a:spcPct val="0"/>
        </a:spcAft>
        <a:defRPr sz="4400">
          <a:solidFill>
            <a:srgbClr val="54301A"/>
          </a:solidFill>
          <a:latin typeface="Myriad Pro" panose="020B0503030403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54301A"/>
          </a:solidFill>
          <a:latin typeface="Myriad Pro" panose="020B0503030403020204" pitchFamily="34"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54301A"/>
          </a:solidFill>
          <a:latin typeface="Myriad Pro" panose="020B0503030403020204" pitchFamily="34"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54301A"/>
          </a:solidFill>
          <a:latin typeface="Myriad Pro" panose="020B0503030403020204" pitchFamily="34"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4301A"/>
          </a:solidFill>
          <a:latin typeface="Myriad Pro" panose="020B0503030403020204" pitchFamily="34"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4301A"/>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idx="4294967295"/>
          </p:nvPr>
        </p:nvSpPr>
        <p:spPr>
          <a:xfrm>
            <a:off x="251520" y="2996952"/>
            <a:ext cx="7992887" cy="2520279"/>
          </a:xfrm>
        </p:spPr>
        <p:txBody>
          <a:bodyPr rtlCol="0" anchor="ctr">
            <a:noAutofit/>
          </a:bodyPr>
          <a:lstStyle/>
          <a:p>
            <a:pPr eaLnBrk="1" fontAlgn="auto" hangingPunct="1">
              <a:spcAft>
                <a:spcPts val="0"/>
              </a:spcAft>
              <a:defRPr/>
            </a:pPr>
            <a:r>
              <a:rPr lang="tr-TR" altLang="tr-TR" b="1" dirty="0" smtClean="0">
                <a:solidFill>
                  <a:schemeClr val="bg1"/>
                </a:solidFill>
              </a:rPr>
              <a:t/>
            </a:r>
            <a:br>
              <a:rPr lang="tr-TR" altLang="tr-TR" b="1" dirty="0" smtClean="0">
                <a:solidFill>
                  <a:schemeClr val="bg1"/>
                </a:solidFill>
              </a:rPr>
            </a:br>
            <a:r>
              <a:rPr lang="tr-TR" altLang="tr-TR" b="1" dirty="0" smtClean="0">
                <a:solidFill>
                  <a:schemeClr val="bg1"/>
                </a:solidFill>
              </a:rPr>
              <a:t>Cumhurbaşkanı ve 27. </a:t>
            </a:r>
            <a:r>
              <a:rPr lang="tr-TR" altLang="tr-TR" sz="4000" b="1" dirty="0" smtClean="0">
                <a:solidFill>
                  <a:schemeClr val="bg1"/>
                </a:solidFill>
              </a:rPr>
              <a:t>Dönem Milletvekili Genel Seçimi Sandık Kurulu Eğitimi</a:t>
            </a:r>
            <a:endParaRPr lang="es-ES" altLang="tr-TR" sz="4000" b="1" dirty="0" smtClean="0">
              <a:solidFill>
                <a:schemeClr val="bg1"/>
              </a:solidFill>
            </a:endParaRPr>
          </a:p>
        </p:txBody>
      </p:sp>
      <p:sp>
        <p:nvSpPr>
          <p:cNvPr id="15363" name="Rectangle 122"/>
          <p:cNvSpPr>
            <a:spLocks noChangeArrowheads="1"/>
          </p:cNvSpPr>
          <p:nvPr/>
        </p:nvSpPr>
        <p:spPr bwMode="auto">
          <a:xfrm>
            <a:off x="353265" y="4869160"/>
            <a:ext cx="879073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000"/>
              </a:spcBef>
              <a:buFont typeface="Arial" panose="020B0604020202020204" pitchFamily="34" charset="0"/>
              <a:buChar char="•"/>
              <a:defRPr sz="2800">
                <a:solidFill>
                  <a:srgbClr val="54301A"/>
                </a:solidFill>
                <a:latin typeface="Myriad Pro" panose="020B0503030403020204" pitchFamily="34" charset="0"/>
              </a:defRPr>
            </a:lvl1pPr>
            <a:lvl2pPr marL="742950" indent="-285750">
              <a:lnSpc>
                <a:spcPct val="90000"/>
              </a:lnSpc>
              <a:spcBef>
                <a:spcPts val="500"/>
              </a:spcBef>
              <a:buFont typeface="Arial" panose="020B0604020202020204" pitchFamily="34" charset="0"/>
              <a:buChar char="•"/>
              <a:defRPr sz="2400">
                <a:solidFill>
                  <a:srgbClr val="54301A"/>
                </a:solidFill>
                <a:latin typeface="Myriad Pro" panose="020B0503030403020204" pitchFamily="34" charset="0"/>
              </a:defRPr>
            </a:lvl2pPr>
            <a:lvl3pPr marL="1143000" indent="-228600">
              <a:lnSpc>
                <a:spcPct val="90000"/>
              </a:lnSpc>
              <a:spcBef>
                <a:spcPts val="500"/>
              </a:spcBef>
              <a:buFont typeface="Arial" panose="020B0604020202020204" pitchFamily="34" charset="0"/>
              <a:buChar char="•"/>
              <a:defRPr sz="2000">
                <a:solidFill>
                  <a:srgbClr val="54301A"/>
                </a:solidFill>
                <a:latin typeface="Myriad Pro" panose="020B0503030403020204" pitchFamily="34" charset="0"/>
              </a:defRPr>
            </a:lvl3pPr>
            <a:lvl4pPr marL="1600200" indent="-228600">
              <a:lnSpc>
                <a:spcPct val="90000"/>
              </a:lnSpc>
              <a:spcBef>
                <a:spcPts val="500"/>
              </a:spcBef>
              <a:buFont typeface="Arial" panose="020B0604020202020204" pitchFamily="34" charset="0"/>
              <a:buChar char="•"/>
              <a:defRPr>
                <a:solidFill>
                  <a:srgbClr val="54301A"/>
                </a:solidFill>
                <a:latin typeface="Myriad Pro" panose="020B0503030403020204" pitchFamily="34" charset="0"/>
              </a:defRPr>
            </a:lvl4pPr>
            <a:lvl5pPr marL="2057400" indent="-228600">
              <a:lnSpc>
                <a:spcPct val="90000"/>
              </a:lnSpc>
              <a:spcBef>
                <a:spcPts val="500"/>
              </a:spcBef>
              <a:buFont typeface="Arial" panose="020B0604020202020204" pitchFamily="34" charset="0"/>
              <a:buChar char="•"/>
              <a:defRPr>
                <a:solidFill>
                  <a:srgbClr val="54301A"/>
                </a:solidFill>
                <a:latin typeface="Myriad Pro" panose="020B0503030403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54301A"/>
                </a:solidFill>
                <a:latin typeface="Myriad Pro" panose="020B0503030403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54301A"/>
                </a:solidFill>
                <a:latin typeface="Myriad Pro" panose="020B0503030403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54301A"/>
                </a:solidFill>
                <a:latin typeface="Myriad Pro" panose="020B0503030403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54301A"/>
                </a:solidFill>
                <a:latin typeface="Myriad Pro" panose="020B0503030403020204" pitchFamily="34" charset="0"/>
              </a:defRPr>
            </a:lvl9pPr>
          </a:lstStyle>
          <a:p>
            <a:pPr eaLnBrk="1" hangingPunct="1">
              <a:lnSpc>
                <a:spcPct val="100000"/>
              </a:lnSpc>
              <a:spcBef>
                <a:spcPct val="0"/>
              </a:spcBef>
              <a:buFontTx/>
              <a:buNone/>
            </a:pPr>
            <a:endParaRPr lang="en-US" altLang="tr-TR" sz="1200" dirty="0">
              <a:solidFill>
                <a:prstClr val="white"/>
              </a:solidFill>
            </a:endParaRPr>
          </a:p>
        </p:txBody>
      </p:sp>
    </p:spTree>
    <p:extLst>
      <p:ext uri="{BB962C8B-B14F-4D97-AF65-F5344CB8AC3E}">
        <p14:creationId xmlns:p14="http://schemas.microsoft.com/office/powerpoint/2010/main" val="177945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indent="0" algn="just">
              <a:buNone/>
            </a:pPr>
            <a:r>
              <a:rPr lang="tr-TR" sz="2200" b="1" dirty="0"/>
              <a:t>Sandık kurulu başkanının öncelikle yapacağı işler</a:t>
            </a:r>
          </a:p>
          <a:p>
            <a:pPr marL="0" indent="0" algn="just">
              <a:buNone/>
            </a:pPr>
            <a:r>
              <a:rPr lang="tr-TR" sz="2200" dirty="0" smtClean="0"/>
              <a:t>Sandık </a:t>
            </a:r>
            <a:r>
              <a:rPr lang="tr-TR" sz="2200" dirty="0"/>
              <a:t>kurulu başkanı; il ve ilçe merkezi dışında kalan köy, mahalle ve beldelerde oy verme gününden önceki Cuma günü ilçe seçim kurulu başkanından, il ve ilçe merkezlerinde ise, oy verme günü saat 05.00’te bina sorumlusu veya bina sorumlusu bulunmayan yerlerde ilçe seçim kurulu başkanından veya görevli geçici ilçe seçim kurulu başkanından aşağıda yazılı oy verme araçlarını kontrol ederek tutanakla teslim almak ve zamanında sandık yerinde bulundurmak zorundadır (298/68).</a:t>
            </a:r>
          </a:p>
          <a:p>
            <a:pPr marL="0" indent="0" algn="just">
              <a:buNone/>
            </a:pPr>
            <a:r>
              <a:rPr lang="tr-TR" sz="2200" dirty="0"/>
              <a:t>Sandık kurulu başkanınca;</a:t>
            </a:r>
          </a:p>
          <a:p>
            <a:pPr marL="0" lvl="0" indent="0" algn="just">
              <a:buNone/>
            </a:pPr>
            <a:r>
              <a:rPr lang="tr-TR" sz="2200" b="1" dirty="0" smtClean="0"/>
              <a:t>a)</a:t>
            </a:r>
            <a:r>
              <a:rPr lang="tr-TR" sz="2200" dirty="0" smtClean="0"/>
              <a:t> Görevli </a:t>
            </a:r>
            <a:r>
              <a:rPr lang="tr-TR" sz="2200" dirty="0"/>
              <a:t>olduğu sandık için ağzı mühürlü kese içine konulmuş numaralı sandık kurulu mührü ve iki adet “TERCİH” veya “EVET” yazılı mührü,</a:t>
            </a:r>
          </a:p>
          <a:p>
            <a:pPr marL="0" lvl="0" indent="0" algn="just">
              <a:buNone/>
            </a:pPr>
            <a:r>
              <a:rPr lang="tr-TR" sz="2200" b="1" dirty="0" smtClean="0"/>
              <a:t>b)</a:t>
            </a:r>
            <a:r>
              <a:rPr lang="tr-TR" sz="2200" dirty="0" smtClean="0"/>
              <a:t> Kapalı </a:t>
            </a:r>
            <a:r>
              <a:rPr lang="tr-TR" sz="2200" dirty="0"/>
              <a:t>oy verme yerine asılacak </a:t>
            </a:r>
            <a:r>
              <a:rPr lang="tr-TR" sz="2200" b="1" dirty="0"/>
              <a:t>Örnek: 19 sayılı </a:t>
            </a:r>
            <a:r>
              <a:rPr lang="tr-TR" sz="2200" dirty="0"/>
              <a:t>"</a:t>
            </a:r>
            <a:r>
              <a:rPr lang="tr-TR" sz="2200" b="1" dirty="0"/>
              <a:t>Açıklama </a:t>
            </a:r>
            <a:r>
              <a:rPr lang="tr-TR" sz="2200" b="1" dirty="0" err="1"/>
              <a:t>Levhası"</a:t>
            </a:r>
            <a:r>
              <a:rPr lang="tr-TR" sz="2200" dirty="0" err="1"/>
              <a:t>nı</a:t>
            </a:r>
            <a:r>
              <a:rPr lang="tr-TR" sz="2200" dirty="0"/>
              <a:t>,</a:t>
            </a:r>
          </a:p>
          <a:p>
            <a:pPr marL="0" indent="0">
              <a:buNone/>
            </a:pPr>
            <a:endParaRPr lang="tr-TR" dirty="0"/>
          </a:p>
        </p:txBody>
      </p:sp>
    </p:spTree>
    <p:extLst>
      <p:ext uri="{BB962C8B-B14F-4D97-AF65-F5344CB8AC3E}">
        <p14:creationId xmlns:p14="http://schemas.microsoft.com/office/powerpoint/2010/main" val="300770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1052736"/>
            <a:ext cx="7975798" cy="5124227"/>
          </a:xfrm>
        </p:spPr>
        <p:txBody>
          <a:bodyPr/>
          <a:lstStyle/>
          <a:p>
            <a:pPr marL="0" lvl="0" indent="0" algn="just">
              <a:buNone/>
            </a:pPr>
            <a:endParaRPr lang="tr-TR" sz="2200" dirty="0" smtClean="0"/>
          </a:p>
          <a:p>
            <a:pPr marL="0" lvl="0" indent="0" algn="just">
              <a:buNone/>
            </a:pPr>
            <a:r>
              <a:rPr lang="tr-TR" sz="2200" b="1" dirty="0" smtClean="0"/>
              <a:t>c)</a:t>
            </a:r>
            <a:r>
              <a:rPr lang="tr-TR" sz="2200" dirty="0" smtClean="0"/>
              <a:t> Kapalı </a:t>
            </a:r>
            <a:r>
              <a:rPr lang="tr-TR" sz="2200" dirty="0"/>
              <a:t>oy verme yerine asılacak </a:t>
            </a:r>
            <a:r>
              <a:rPr lang="tr-TR" sz="2200" b="1" dirty="0"/>
              <a:t>Örnek: 20 sayılı </a:t>
            </a:r>
            <a:r>
              <a:rPr lang="tr-TR" sz="2200" dirty="0"/>
              <a:t>"</a:t>
            </a:r>
            <a:r>
              <a:rPr lang="tr-TR" sz="2200" b="1" dirty="0"/>
              <a:t>Uyarı </a:t>
            </a:r>
            <a:r>
              <a:rPr lang="tr-TR" sz="2200" b="1" dirty="0" err="1"/>
              <a:t>Levhası"</a:t>
            </a:r>
            <a:r>
              <a:rPr lang="tr-TR" sz="2200" dirty="0" err="1"/>
              <a:t>nı</a:t>
            </a:r>
            <a:r>
              <a:rPr lang="tr-TR" sz="2200" dirty="0"/>
              <a:t>,</a:t>
            </a:r>
          </a:p>
          <a:p>
            <a:pPr marL="0" lvl="0" indent="0" algn="just">
              <a:buNone/>
            </a:pPr>
            <a:r>
              <a:rPr lang="tr-TR" sz="2200" b="1" dirty="0" smtClean="0"/>
              <a:t>d)</a:t>
            </a:r>
            <a:r>
              <a:rPr lang="tr-TR" sz="2200" dirty="0" smtClean="0"/>
              <a:t> Filigranlı </a:t>
            </a:r>
            <a:r>
              <a:rPr lang="tr-TR" sz="2200" dirty="0"/>
              <a:t>kağıttan üretilmiş ve Yüksek Seçim Kurulu tarafından üstü numaralanıp mühürlenen birleşik oy pusulası paketini,</a:t>
            </a:r>
          </a:p>
          <a:p>
            <a:pPr marL="0" lvl="0" indent="0" algn="just">
              <a:buNone/>
            </a:pPr>
            <a:r>
              <a:rPr lang="tr-TR" sz="2200" b="1" dirty="0" smtClean="0"/>
              <a:t>e)</a:t>
            </a:r>
            <a:r>
              <a:rPr lang="tr-TR" sz="2200" dirty="0" smtClean="0"/>
              <a:t> Filigranlı </a:t>
            </a:r>
            <a:r>
              <a:rPr lang="tr-TR" sz="2200" dirty="0"/>
              <a:t>kağıttan üretilmiş ve ön yüzünün sol üst köşesinde Türkiye Cumhuriyeti Yüksek Seçim Kurulu amblemi bulunan ve ilçe seçim kurulu başkanlığı mührünü taşıyan (SARI) renkli oy zarflarına ait paketi (298/78),</a:t>
            </a:r>
          </a:p>
          <a:p>
            <a:pPr marL="0" lvl="0" indent="0" algn="just">
              <a:buNone/>
            </a:pPr>
            <a:r>
              <a:rPr lang="tr-TR" sz="2200" b="1" dirty="0" smtClean="0"/>
              <a:t>f) </a:t>
            </a:r>
            <a:r>
              <a:rPr lang="tr-TR" sz="2200" dirty="0" smtClean="0"/>
              <a:t>Oy </a:t>
            </a:r>
            <a:r>
              <a:rPr lang="tr-TR" sz="2200" dirty="0"/>
              <a:t>sandıklarının önüne yapıştırılacak sandık numarasını gösterir etiket</a:t>
            </a:r>
            <a:r>
              <a:rPr lang="tr-TR" sz="2200" b="1" dirty="0"/>
              <a:t>,</a:t>
            </a:r>
            <a:endParaRPr lang="tr-TR" sz="2200" dirty="0"/>
          </a:p>
          <a:p>
            <a:pPr marL="0" lvl="0" indent="0" algn="just">
              <a:buNone/>
            </a:pPr>
            <a:r>
              <a:rPr lang="tr-TR" sz="2200" b="1" dirty="0" smtClean="0"/>
              <a:t>g)</a:t>
            </a:r>
            <a:r>
              <a:rPr lang="tr-TR" sz="2200" dirty="0" smtClean="0"/>
              <a:t> Istampa</a:t>
            </a:r>
            <a:r>
              <a:rPr lang="tr-TR" sz="2200" dirty="0"/>
              <a:t>, ıstampa mürekkebi, mühür mumu ve sicim ile sayfaları ilçe seçim kurulu başkanlığınca mühürlenmiş tutanak defteri, sayım cetvelleri ve tutanak kâğıtları, tükenmez kalem,</a:t>
            </a:r>
          </a:p>
          <a:p>
            <a:pPr marL="0" indent="0">
              <a:buNone/>
            </a:pPr>
            <a:endParaRPr lang="tr-TR" dirty="0"/>
          </a:p>
        </p:txBody>
      </p:sp>
    </p:spTree>
    <p:extLst>
      <p:ext uri="{BB962C8B-B14F-4D97-AF65-F5344CB8AC3E}">
        <p14:creationId xmlns:p14="http://schemas.microsoft.com/office/powerpoint/2010/main" val="338274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lvl="0" indent="0">
              <a:spcBef>
                <a:spcPts val="600"/>
              </a:spcBef>
              <a:buNone/>
            </a:pPr>
            <a:endParaRPr lang="tr-TR" sz="2000" dirty="0" smtClean="0"/>
          </a:p>
          <a:p>
            <a:pPr marL="0" lvl="0" indent="0" algn="just">
              <a:spcBef>
                <a:spcPts val="600"/>
              </a:spcBef>
              <a:buNone/>
            </a:pPr>
            <a:r>
              <a:rPr lang="tr-TR" sz="2200" b="1" dirty="0" smtClean="0"/>
              <a:t>h)</a:t>
            </a:r>
            <a:r>
              <a:rPr lang="tr-TR" sz="2200" dirty="0" smtClean="0"/>
              <a:t> Her </a:t>
            </a:r>
            <a:r>
              <a:rPr lang="tr-TR" sz="2200" dirty="0"/>
              <a:t>sayfası ilçe seçim kurulu başkanı tarafından mühürlü ve sonu onaylı olan iki nüsha sandık seçmen listesi ve ceza infaz kurumlarında kurulan sandıklar için ise ilçe seçim kurulu başkanınca her sayfası mühürlü ve sonu onaylı tutuklular ile taksirli suçlardan hükümlü seçmenlere ilişkin liste,</a:t>
            </a:r>
          </a:p>
          <a:p>
            <a:pPr marL="0" lvl="0" indent="0" algn="just">
              <a:spcBef>
                <a:spcPts val="600"/>
              </a:spcBef>
              <a:buNone/>
            </a:pPr>
            <a:r>
              <a:rPr lang="tr-TR" sz="2200" b="1" dirty="0" smtClean="0"/>
              <a:t>i)</a:t>
            </a:r>
            <a:r>
              <a:rPr lang="tr-TR" sz="2200" dirty="0" smtClean="0"/>
              <a:t> Sahiplerine </a:t>
            </a:r>
            <a:r>
              <a:rPr lang="tr-TR" sz="2200" dirty="0"/>
              <a:t>verilememiş olan seçmen bilgi kâğıtları,</a:t>
            </a:r>
          </a:p>
          <a:p>
            <a:pPr marL="0" lvl="0" indent="0" algn="just">
              <a:spcBef>
                <a:spcPts val="600"/>
              </a:spcBef>
              <a:buNone/>
            </a:pPr>
            <a:r>
              <a:rPr lang="tr-TR" sz="2200" b="1" dirty="0" smtClean="0"/>
              <a:t>j)</a:t>
            </a:r>
            <a:r>
              <a:rPr lang="tr-TR" sz="2200" dirty="0" smtClean="0"/>
              <a:t> Sandık </a:t>
            </a:r>
            <a:r>
              <a:rPr lang="tr-TR" sz="2200" dirty="0"/>
              <a:t>Kurullarının Görev ve Yetkilerini Gösterir 135 sayılı Genelge,</a:t>
            </a:r>
          </a:p>
          <a:p>
            <a:pPr marL="0" lvl="0" indent="0" algn="just">
              <a:buNone/>
            </a:pPr>
            <a:r>
              <a:rPr lang="tr-TR" sz="2200" b="1" dirty="0"/>
              <a:t>k)</a:t>
            </a:r>
            <a:r>
              <a:rPr lang="tr-TR" sz="2200" dirty="0"/>
              <a:t> Sandık kurulu başkan ve üyeleri ile bina sorumlularının, seçimin güvenliğini sağlamakla görevli kolluk güçlerinin ve ilçe seçim kurulu tarafından sandık kurulu başkan ve üyelerini görev yerine ulaştırmak için görevlendirilmiş kişilerin oy kullanma haklarının bulunduğuna dair belgeler (Örnek: 142) ve diğer gerekli araçlar (298/94),</a:t>
            </a:r>
          </a:p>
          <a:p>
            <a:pPr marL="0" indent="0" algn="just">
              <a:buNone/>
            </a:pPr>
            <a:endParaRPr lang="tr-TR" sz="2200" dirty="0"/>
          </a:p>
        </p:txBody>
      </p:sp>
    </p:spTree>
    <p:extLst>
      <p:ext uri="{BB962C8B-B14F-4D97-AF65-F5344CB8AC3E}">
        <p14:creationId xmlns:p14="http://schemas.microsoft.com/office/powerpoint/2010/main" val="2624031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6632"/>
            <a:ext cx="7742684" cy="792088"/>
          </a:xfrm>
        </p:spPr>
        <p:txBody>
          <a:bodyPr/>
          <a:lstStyle/>
          <a:p>
            <a:endParaRPr lang="tr-TR" dirty="0"/>
          </a:p>
        </p:txBody>
      </p:sp>
      <p:sp>
        <p:nvSpPr>
          <p:cNvPr id="3" name="İçerik Yer Tutucusu 2"/>
          <p:cNvSpPr>
            <a:spLocks noGrp="1"/>
          </p:cNvSpPr>
          <p:nvPr>
            <p:ph idx="1"/>
          </p:nvPr>
        </p:nvSpPr>
        <p:spPr>
          <a:xfrm>
            <a:off x="611560" y="1052736"/>
            <a:ext cx="7903790" cy="5616624"/>
          </a:xfrm>
        </p:spPr>
        <p:txBody>
          <a:bodyPr/>
          <a:lstStyle/>
          <a:p>
            <a:pPr marL="0" lvl="0" indent="0" algn="just">
              <a:spcBef>
                <a:spcPts val="600"/>
              </a:spcBef>
              <a:buNone/>
            </a:pPr>
            <a:r>
              <a:rPr lang="tr-TR" sz="2200" b="1" dirty="0" smtClean="0"/>
              <a:t>l)</a:t>
            </a:r>
            <a:r>
              <a:rPr lang="tr-TR" sz="2200" dirty="0" smtClean="0"/>
              <a:t> Oy </a:t>
            </a:r>
            <a:r>
              <a:rPr lang="tr-TR" sz="2200" dirty="0"/>
              <a:t>verme kabini ve oy sandığı,</a:t>
            </a:r>
          </a:p>
          <a:p>
            <a:pPr marL="0" indent="0" algn="just">
              <a:spcBef>
                <a:spcPts val="600"/>
              </a:spcBef>
              <a:buNone/>
            </a:pPr>
            <a:r>
              <a:rPr lang="tr-TR" sz="2200" b="1" dirty="0" smtClean="0"/>
              <a:t>m) </a:t>
            </a:r>
            <a:r>
              <a:rPr lang="tr-TR" sz="2200" dirty="0" smtClean="0"/>
              <a:t>İmza </a:t>
            </a:r>
            <a:r>
              <a:rPr lang="tr-TR" sz="2200" dirty="0"/>
              <a:t>cetveli</a:t>
            </a:r>
          </a:p>
          <a:p>
            <a:pPr marL="0" indent="0" algn="just">
              <a:spcBef>
                <a:spcPts val="600"/>
              </a:spcBef>
              <a:buNone/>
            </a:pPr>
            <a:r>
              <a:rPr lang="tr-TR" sz="2200" dirty="0"/>
              <a:t>ilçe seçim kurulundan, bina sorumlusundan veya muhafaza edildiği yerden </a:t>
            </a:r>
            <a:r>
              <a:rPr lang="tr-TR" sz="2200" dirty="0" smtClean="0"/>
              <a:t>temin edilir</a:t>
            </a:r>
            <a:r>
              <a:rPr lang="tr-TR" sz="2200" dirty="0"/>
              <a:t>.</a:t>
            </a:r>
          </a:p>
          <a:p>
            <a:pPr marL="0" indent="0" algn="just">
              <a:spcBef>
                <a:spcPts val="600"/>
              </a:spcBef>
              <a:buNone/>
            </a:pPr>
            <a:r>
              <a:rPr lang="tr-TR" sz="2200" dirty="0"/>
              <a:t>Yukarıda sayılan araç ve gereçleri teslim alan sandık kurulu başkanı, ilçe seçim </a:t>
            </a:r>
            <a:r>
              <a:rPr lang="tr-TR" sz="2200" dirty="0" smtClean="0"/>
              <a:t>kurulu başkanı </a:t>
            </a:r>
            <a:r>
              <a:rPr lang="tr-TR" sz="2200" dirty="0"/>
              <a:t>tarafından daha önce kendisine adı bildirilen bina sorumlusu ile haberleşerek sandığın götürüleceği gün ve oy verme günü binada hazır bulunmasını ister (298/74</a:t>
            </a:r>
            <a:r>
              <a:rPr lang="tr-TR" sz="2200" dirty="0" smtClean="0"/>
              <a:t>).</a:t>
            </a:r>
          </a:p>
          <a:p>
            <a:pPr marL="0" indent="0" algn="just">
              <a:spcBef>
                <a:spcPts val="600"/>
              </a:spcBef>
              <a:buNone/>
            </a:pPr>
            <a:endParaRPr lang="tr-TR" sz="2200" dirty="0"/>
          </a:p>
          <a:p>
            <a:pPr marL="0" indent="0">
              <a:buNone/>
            </a:pPr>
            <a:endParaRPr lang="tr-TR" sz="2200" dirty="0"/>
          </a:p>
        </p:txBody>
      </p:sp>
    </p:spTree>
    <p:extLst>
      <p:ext uri="{BB962C8B-B14F-4D97-AF65-F5344CB8AC3E}">
        <p14:creationId xmlns:p14="http://schemas.microsoft.com/office/powerpoint/2010/main" val="98823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2048"/>
            <a:ext cx="7382644" cy="792088"/>
          </a:xfrm>
        </p:spPr>
        <p:txBody>
          <a:bodyPr/>
          <a:lstStyle/>
          <a:p>
            <a:endParaRPr lang="tr-TR" dirty="0"/>
          </a:p>
        </p:txBody>
      </p:sp>
      <p:sp>
        <p:nvSpPr>
          <p:cNvPr id="3" name="İçerik Yer Tutucusu 2"/>
          <p:cNvSpPr>
            <a:spLocks noGrp="1"/>
          </p:cNvSpPr>
          <p:nvPr>
            <p:ph idx="1"/>
          </p:nvPr>
        </p:nvSpPr>
        <p:spPr>
          <a:xfrm>
            <a:off x="539552" y="1052736"/>
            <a:ext cx="7975798" cy="5616624"/>
          </a:xfrm>
        </p:spPr>
        <p:txBody>
          <a:bodyPr/>
          <a:lstStyle/>
          <a:p>
            <a:pPr marL="0" indent="0">
              <a:buNone/>
            </a:pPr>
            <a:r>
              <a:rPr lang="tr-TR" sz="2200" b="1" dirty="0"/>
              <a:t>Bina sorumlularının görevleri </a:t>
            </a:r>
            <a:endParaRPr lang="tr-TR" sz="2200" b="1" dirty="0" smtClean="0"/>
          </a:p>
          <a:p>
            <a:pPr marL="0" indent="0">
              <a:buNone/>
            </a:pPr>
            <a:r>
              <a:rPr lang="tr-TR" sz="2200" b="1" dirty="0" smtClean="0"/>
              <a:t>a)</a:t>
            </a:r>
            <a:r>
              <a:rPr lang="tr-TR" sz="2200" dirty="0" smtClean="0"/>
              <a:t> İlçe </a:t>
            </a:r>
            <a:r>
              <a:rPr lang="tr-TR" sz="2200" dirty="0"/>
              <a:t>seçim kurulunca belirlenen binaya getirilen oy sandıkları ile oy verme kabinlerini imza karşılığı teslim almak ve bunların yerlerine yerleştirilmesinde sandık kuruluna yardım etmek,</a:t>
            </a:r>
          </a:p>
          <a:p>
            <a:pPr marL="0" lvl="0" indent="0">
              <a:buNone/>
            </a:pPr>
            <a:r>
              <a:rPr lang="tr-TR" sz="2200" b="1" dirty="0" smtClean="0"/>
              <a:t>b)</a:t>
            </a:r>
            <a:r>
              <a:rPr lang="tr-TR" sz="2200" dirty="0" smtClean="0"/>
              <a:t> Seçimde </a:t>
            </a:r>
            <a:r>
              <a:rPr lang="tr-TR" sz="2200" dirty="0"/>
              <a:t>kullanılacak masa, sıra, sandalye gibi araç ve gereçleri temin etmek,</a:t>
            </a:r>
          </a:p>
          <a:p>
            <a:pPr marL="0" lvl="0" indent="0">
              <a:buNone/>
            </a:pPr>
            <a:r>
              <a:rPr lang="tr-TR" sz="2200" b="1" dirty="0" smtClean="0"/>
              <a:t>c)</a:t>
            </a:r>
            <a:r>
              <a:rPr lang="tr-TR" sz="2200" dirty="0" smtClean="0"/>
              <a:t> Oy </a:t>
            </a:r>
            <a:r>
              <a:rPr lang="tr-TR" sz="2200" dirty="0"/>
              <a:t>verme günü oy vermenin başlama saatinde görev yerine gelmeyen sandık kurulu başkanını ilgili ilçe seçim kuruluna bildirmek,</a:t>
            </a:r>
          </a:p>
          <a:p>
            <a:pPr marL="0" lvl="0" indent="0">
              <a:buNone/>
            </a:pPr>
            <a:r>
              <a:rPr lang="tr-TR" sz="2200" b="1" dirty="0" smtClean="0"/>
              <a:t>d)</a:t>
            </a:r>
            <a:r>
              <a:rPr lang="tr-TR" sz="2200" dirty="0" smtClean="0"/>
              <a:t> Oy </a:t>
            </a:r>
            <a:r>
              <a:rPr lang="tr-TR" sz="2200" dirty="0"/>
              <a:t>verme süresince binadan ayrılmamak ve oy vermenin düzen içinde geçmesi için sandık kurulu başkanının isteklerini yerine getirmek,</a:t>
            </a:r>
          </a:p>
          <a:p>
            <a:pPr marL="0" lvl="0" indent="0">
              <a:buNone/>
            </a:pPr>
            <a:r>
              <a:rPr lang="tr-TR" sz="2200" b="1" dirty="0" smtClean="0"/>
              <a:t>e)</a:t>
            </a:r>
            <a:r>
              <a:rPr lang="tr-TR" sz="2200" dirty="0" smtClean="0"/>
              <a:t> Sandık </a:t>
            </a:r>
            <a:r>
              <a:rPr lang="tr-TR" sz="2200" dirty="0"/>
              <a:t>kurullarının görevlerini tamamlayıp binayı terk ettikten sonra sandık çevresini kontrol etmek, varsa unutulan oy zarfı, oy pusulası gibi seçim kâğıtlarını paketleyip ilgili ilçe seçim kuruluna teslim etmek,</a:t>
            </a:r>
          </a:p>
          <a:p>
            <a:pPr marL="0" indent="0">
              <a:buNone/>
            </a:pPr>
            <a:endParaRPr lang="tr-TR" dirty="0"/>
          </a:p>
        </p:txBody>
      </p:sp>
    </p:spTree>
    <p:extLst>
      <p:ext uri="{BB962C8B-B14F-4D97-AF65-F5344CB8AC3E}">
        <p14:creationId xmlns:p14="http://schemas.microsoft.com/office/powerpoint/2010/main" val="2022583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677962"/>
          </a:xfrm>
        </p:spPr>
        <p:txBody>
          <a:bodyPr/>
          <a:lstStyle/>
          <a:p>
            <a:endParaRPr lang="tr-TR"/>
          </a:p>
        </p:txBody>
      </p:sp>
      <p:sp>
        <p:nvSpPr>
          <p:cNvPr id="3" name="İçerik Yer Tutucusu 2"/>
          <p:cNvSpPr>
            <a:spLocks noGrp="1"/>
          </p:cNvSpPr>
          <p:nvPr>
            <p:ph idx="1"/>
          </p:nvPr>
        </p:nvSpPr>
        <p:spPr>
          <a:xfrm>
            <a:off x="467544" y="1052736"/>
            <a:ext cx="8047806" cy="5544616"/>
          </a:xfrm>
        </p:spPr>
        <p:txBody>
          <a:bodyPr/>
          <a:lstStyle/>
          <a:p>
            <a:pPr marL="0" lvl="0" indent="0" algn="just">
              <a:buNone/>
            </a:pPr>
            <a:r>
              <a:rPr lang="tr-TR" sz="2200" b="1" dirty="0" smtClean="0"/>
              <a:t>f)</a:t>
            </a:r>
            <a:r>
              <a:rPr lang="tr-TR" sz="2200" dirty="0" smtClean="0"/>
              <a:t> Oy </a:t>
            </a:r>
            <a:r>
              <a:rPr lang="tr-TR" sz="2200" dirty="0"/>
              <a:t>verme günü binanın ısınma, su, elektrik, iletişim gibi hizmetlerinin işler durumda bulundurulması için gerekli önlemleri almak,</a:t>
            </a:r>
          </a:p>
          <a:p>
            <a:pPr marL="0" lvl="0" indent="0" algn="just">
              <a:buNone/>
            </a:pPr>
            <a:r>
              <a:rPr lang="tr-TR" sz="2200" b="1" dirty="0" smtClean="0"/>
              <a:t>g)</a:t>
            </a:r>
            <a:r>
              <a:rPr lang="tr-TR" sz="2200" dirty="0" smtClean="0"/>
              <a:t> Sandık </a:t>
            </a:r>
            <a:r>
              <a:rPr lang="tr-TR" sz="2200" dirty="0"/>
              <a:t>sonuç tutanağının onaylı bir suretinin bir hafta süre ile ilân yerinde asılı kalmasını sağlamak,</a:t>
            </a:r>
          </a:p>
          <a:p>
            <a:pPr marL="0" lvl="0" indent="0" algn="just">
              <a:buNone/>
            </a:pPr>
            <a:r>
              <a:rPr lang="tr-TR" sz="2200" b="1" dirty="0" smtClean="0"/>
              <a:t>h)</a:t>
            </a:r>
            <a:r>
              <a:rPr lang="tr-TR" sz="2200" dirty="0" smtClean="0"/>
              <a:t> Sayım </a:t>
            </a:r>
            <a:r>
              <a:rPr lang="tr-TR" sz="2200" dirty="0"/>
              <a:t>ve döküm işlemlerini izleyerek biter bitmez ulaşım için ilçe seçim kuruluna haber vermek,</a:t>
            </a:r>
          </a:p>
          <a:p>
            <a:pPr marL="0" indent="0" algn="just">
              <a:buNone/>
            </a:pPr>
            <a:r>
              <a:rPr lang="tr-TR" sz="2200" b="1" dirty="0"/>
              <a:t>ı)</a:t>
            </a:r>
            <a:r>
              <a:rPr lang="tr-TR" sz="2200" dirty="0"/>
              <a:t> Sandık çevresi dışında ancak binada</a:t>
            </a:r>
            <a:r>
              <a:rPr lang="tr-TR" sz="2200" i="1" dirty="0"/>
              <a:t>, </a:t>
            </a:r>
            <a:r>
              <a:rPr lang="tr-TR" sz="2200" dirty="0"/>
              <a:t>298 sayılı Kanun'da gösterilen yasaklara uyulmaması veya suç işlenmesi halinde kolluk güçlerini çağırmak (298/82).</a:t>
            </a:r>
          </a:p>
          <a:p>
            <a:pPr marL="0" indent="0" algn="just">
              <a:buNone/>
            </a:pPr>
            <a:r>
              <a:rPr lang="tr-TR" sz="2200" b="1" dirty="0"/>
              <a:t>Bina sorumlusu yardımcısının görevleri</a:t>
            </a:r>
          </a:p>
          <a:p>
            <a:pPr marL="0" indent="0" algn="just">
              <a:buNone/>
            </a:pPr>
            <a:r>
              <a:rPr lang="tr-TR" sz="2200" dirty="0" smtClean="0"/>
              <a:t>İlçe </a:t>
            </a:r>
            <a:r>
              <a:rPr lang="tr-TR" sz="2200" dirty="0"/>
              <a:t>seçim kurulu başkanlıklarınca oy verme günü saat 05.00’te teslim edilen malzeme torbalarının ilçe seçim kurulu başkanlıklarınca temin edilen araçlarla sandık alanlarına getirerek, görev yerlerindeki sandık kurulu başkanlarına tutanak karşılığı teslim etmek ve bina sorumlusunun verdiği diğer görevleri yapmak.</a:t>
            </a:r>
          </a:p>
          <a:p>
            <a:pPr marL="0" indent="0">
              <a:buNone/>
            </a:pPr>
            <a:endParaRPr lang="tr-TR" dirty="0"/>
          </a:p>
        </p:txBody>
      </p:sp>
    </p:spTree>
    <p:extLst>
      <p:ext uri="{BB962C8B-B14F-4D97-AF65-F5344CB8AC3E}">
        <p14:creationId xmlns:p14="http://schemas.microsoft.com/office/powerpoint/2010/main" val="27927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749970"/>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indent="0">
              <a:buNone/>
            </a:pPr>
            <a:endParaRPr lang="tr-TR" dirty="0" smtClean="0"/>
          </a:p>
          <a:p>
            <a:pPr marL="0" indent="0" algn="just">
              <a:buNone/>
            </a:pPr>
            <a:r>
              <a:rPr lang="tr-TR" sz="2200" b="1" dirty="0"/>
              <a:t>Sandık kurulunun </a:t>
            </a:r>
            <a:r>
              <a:rPr lang="tr-TR" sz="2200" b="1" dirty="0" err="1"/>
              <a:t>andiçmesi</a:t>
            </a:r>
            <a:endParaRPr lang="tr-TR" sz="2200" b="1" dirty="0"/>
          </a:p>
          <a:p>
            <a:pPr marL="0" indent="0" algn="just">
              <a:buNone/>
            </a:pPr>
            <a:r>
              <a:rPr lang="tr-TR" sz="2200" dirty="0" smtClean="0"/>
              <a:t>Sandık </a:t>
            </a:r>
            <a:r>
              <a:rPr lang="tr-TR" sz="2200" dirty="0"/>
              <a:t>kurulu başkan ve üyeleri, oy verme günü, göreve başlamadan önce, </a:t>
            </a:r>
            <a:r>
              <a:rPr lang="tr-TR" sz="2200" b="1" dirty="0"/>
              <a:t>ilk iş olarak</a:t>
            </a:r>
            <a:r>
              <a:rPr lang="tr-TR" sz="2200" dirty="0"/>
              <a:t>, sandık başında bulunanlar önünde birer birer aşağıdaki şekilde </a:t>
            </a:r>
            <a:r>
              <a:rPr lang="tr-TR" sz="2200" dirty="0" err="1"/>
              <a:t>and</a:t>
            </a:r>
            <a:r>
              <a:rPr lang="tr-TR" sz="2200" dirty="0"/>
              <a:t> içer.</a:t>
            </a:r>
          </a:p>
          <a:p>
            <a:pPr marL="0" indent="0" algn="just">
              <a:buNone/>
            </a:pPr>
            <a:r>
              <a:rPr lang="tr-TR" sz="2200" dirty="0"/>
              <a:t>"Hiçbir tesir altında kalmaksızın, hiç kimseden korkmadan, seçim sonuçlarının tam ve doğru olarak belirmesi için, görevimi kanuna göre, dosdoğru yapacağıma, namusum, vicdanım ve bütün mukaddesatım üzerine </a:t>
            </a:r>
            <a:r>
              <a:rPr lang="tr-TR" sz="2200" dirty="0" err="1"/>
              <a:t>and</a:t>
            </a:r>
            <a:r>
              <a:rPr lang="tr-TR" sz="2200" dirty="0"/>
              <a:t> içerim." (298/70).</a:t>
            </a:r>
          </a:p>
        </p:txBody>
      </p:sp>
    </p:spTree>
    <p:extLst>
      <p:ext uri="{BB962C8B-B14F-4D97-AF65-F5344CB8AC3E}">
        <p14:creationId xmlns:p14="http://schemas.microsoft.com/office/powerpoint/2010/main" val="97517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280920" cy="5544616"/>
          </a:xfrm>
        </p:spPr>
        <p:txBody>
          <a:bodyPr/>
          <a:lstStyle/>
          <a:p>
            <a:pPr marL="0" indent="0" algn="just">
              <a:lnSpc>
                <a:spcPts val="2400"/>
              </a:lnSpc>
              <a:spcBef>
                <a:spcPts val="600"/>
              </a:spcBef>
              <a:buNone/>
            </a:pPr>
            <a:r>
              <a:rPr lang="tr-TR" sz="1900" b="1" dirty="0"/>
              <a:t>Başkan veya üyelerden bir kısmının göreve gelmemesi </a:t>
            </a:r>
            <a:r>
              <a:rPr lang="tr-TR" sz="1900" b="1" dirty="0" smtClean="0"/>
              <a:t>(</a:t>
            </a:r>
            <a:r>
              <a:rPr lang="tr-TR" sz="1900" b="1" dirty="0"/>
              <a:t>Çoğunluğun sağlanması) </a:t>
            </a:r>
            <a:endParaRPr lang="tr-TR" sz="1900" b="1" dirty="0" smtClean="0"/>
          </a:p>
          <a:p>
            <a:pPr marL="0" indent="0" algn="just">
              <a:lnSpc>
                <a:spcPts val="2400"/>
              </a:lnSpc>
              <a:spcBef>
                <a:spcPts val="600"/>
              </a:spcBef>
              <a:buNone/>
            </a:pPr>
            <a:r>
              <a:rPr lang="tr-TR" sz="1900" dirty="0" smtClean="0"/>
              <a:t>Sandık </a:t>
            </a:r>
            <a:r>
              <a:rPr lang="tr-TR" sz="1900" dirty="0"/>
              <a:t>başında, oy verme başlamadan önce veya oy verme sırasında</a:t>
            </a:r>
            <a:r>
              <a:rPr lang="tr-TR" sz="1900" dirty="0" smtClean="0"/>
              <a:t>, sandık </a:t>
            </a:r>
            <a:r>
              <a:rPr lang="tr-TR" sz="1900" dirty="0"/>
              <a:t>kurulu üyelerinden biri veya birkaçı görevini yapmazsa, ceza hükümleri saklı kalmak üzere, yerine yedek üyelerden biri getirilir. Şayet, bu dahi mümkün olmaz ve kurul üyeleri sayısı (başkan hariç) üçten aşağı düşerse bu konu tutanağa geçirilir ve eksiklikler, o seçim bölgesinde seçme yeterliliğine sahip, okur-yazar olanlar arasından başkanın seçeceği kimselerle tamamlanır (298/73).</a:t>
            </a:r>
          </a:p>
          <a:p>
            <a:pPr marL="0" indent="0" algn="just">
              <a:lnSpc>
                <a:spcPts val="2400"/>
              </a:lnSpc>
              <a:spcBef>
                <a:spcPts val="600"/>
              </a:spcBef>
              <a:buNone/>
            </a:pPr>
            <a:r>
              <a:rPr lang="tr-TR" sz="1900" dirty="0" smtClean="0"/>
              <a:t>Sandık </a:t>
            </a:r>
            <a:r>
              <a:rPr lang="tr-TR" sz="1900" dirty="0"/>
              <a:t>kurulu başkanının görevi başına gelmemesi veya bırakıp gitmesi halinde, yerine kamu görevlileri arasından belirlenen üye, bu üyenin de bulunmaması durumunda en yaşlı üye kurula başkanlık eder. Yaş konusunda uyuşmazlık çıkarsa resmi kimlik belgesindeki bilgi esas alınır. Doğum tarihlerinin de aynı olması durumunda ad çekilir.</a:t>
            </a:r>
          </a:p>
          <a:p>
            <a:pPr marL="0" indent="0" algn="just">
              <a:lnSpc>
                <a:spcPts val="2400"/>
              </a:lnSpc>
              <a:spcBef>
                <a:spcPts val="600"/>
              </a:spcBef>
              <a:buNone/>
            </a:pPr>
            <a:r>
              <a:rPr lang="tr-TR" sz="1900" dirty="0" smtClean="0"/>
              <a:t>Göreve </a:t>
            </a:r>
            <a:r>
              <a:rPr lang="tr-TR" sz="1900" dirty="0"/>
              <a:t>gelmeyen veya bırakıp giden başkan yahut üyenin yerine görevlendirilen kişi, önceki başkan veya üye daha sonra gelse dahi görevini sürdürür</a:t>
            </a:r>
            <a:r>
              <a:rPr lang="tr-TR" sz="1900" dirty="0" smtClean="0"/>
              <a:t>. Sandık </a:t>
            </a:r>
            <a:r>
              <a:rPr lang="tr-TR" sz="1900" dirty="0"/>
              <a:t>kurulu başkanı ve üç üyenin hazır bulunması halinde eksik üyeliklerin tamamlanması yoluna gidilmez.</a:t>
            </a:r>
          </a:p>
          <a:p>
            <a:pPr marL="0" indent="0">
              <a:buNone/>
            </a:pPr>
            <a:endParaRPr lang="tr-TR" dirty="0"/>
          </a:p>
        </p:txBody>
      </p:sp>
    </p:spTree>
    <p:extLst>
      <p:ext uri="{BB962C8B-B14F-4D97-AF65-F5344CB8AC3E}">
        <p14:creationId xmlns:p14="http://schemas.microsoft.com/office/powerpoint/2010/main" val="801835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93986"/>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b="1" dirty="0"/>
              <a:t>Sandığın konulacağı yerin belirlenmesi</a:t>
            </a:r>
          </a:p>
          <a:p>
            <a:pPr marL="0" indent="0" algn="just">
              <a:buNone/>
            </a:pPr>
            <a:r>
              <a:rPr lang="tr-TR" sz="2200" dirty="0" smtClean="0"/>
              <a:t>Sandığın </a:t>
            </a:r>
            <a:r>
              <a:rPr lang="tr-TR" sz="2200" dirty="0"/>
              <a:t>konulacağı yer ilçe seçim kurulunun denetiminde sandık kurulunca kararlaştırılır. Sandığın konulacağı yerlerin belirlenmesinde, seçmenin oyunu kolaylıkla, serbestçe ve gizli şekilde verebilmesi göz önünde bulundurulur.</a:t>
            </a:r>
          </a:p>
          <a:p>
            <a:pPr marL="0" indent="0" algn="just">
              <a:buNone/>
            </a:pPr>
            <a:r>
              <a:rPr lang="tr-TR" sz="2200" dirty="0"/>
              <a:t>Engelli seçmenlerin kayıtlı olduğu sandık seçmen listelerine ait sandıklar, bunların rahatlıkla ve kolaylıkla oy kullanmalarını sağlamak amacıyla </a:t>
            </a:r>
            <a:r>
              <a:rPr lang="tr-TR" sz="2200" b="1" dirty="0"/>
              <a:t>İlçe seçim kurulunca belirlenen </a:t>
            </a:r>
            <a:r>
              <a:rPr lang="tr-TR" sz="2200" dirty="0"/>
              <a:t>binaların uygun yerlerine konulur (298/36-7, 74).</a:t>
            </a:r>
          </a:p>
          <a:p>
            <a:pPr marL="0" indent="0" algn="just">
              <a:buNone/>
            </a:pPr>
            <a:r>
              <a:rPr lang="tr-TR" sz="2200" dirty="0"/>
              <a:t>Sandıklar; okul (özel okullar ve özel dershaneler dâhil) avlusu veya salonların elverişli kısımları gibi geniş ve umumi yerlere konulur. Açık yerlerde, saçağı, sahanlığı, sundurması bulunan yerler üstün tutulur.</a:t>
            </a:r>
          </a:p>
          <a:p>
            <a:pPr marL="0" indent="0">
              <a:buNone/>
            </a:pPr>
            <a:endParaRPr lang="tr-TR" dirty="0"/>
          </a:p>
        </p:txBody>
      </p:sp>
    </p:spTree>
    <p:extLst>
      <p:ext uri="{BB962C8B-B14F-4D97-AF65-F5344CB8AC3E}">
        <p14:creationId xmlns:p14="http://schemas.microsoft.com/office/powerpoint/2010/main" val="1302548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539552" y="1052736"/>
            <a:ext cx="7975798" cy="5124227"/>
          </a:xfrm>
        </p:spPr>
        <p:txBody>
          <a:bodyPr/>
          <a:lstStyle/>
          <a:p>
            <a:pPr marL="0" indent="0" algn="just">
              <a:buNone/>
            </a:pPr>
            <a:endParaRPr lang="tr-TR" sz="2200" dirty="0" smtClean="0"/>
          </a:p>
          <a:p>
            <a:pPr marL="0" indent="0" algn="just">
              <a:buNone/>
            </a:pPr>
            <a:r>
              <a:rPr lang="tr-TR" sz="2200" dirty="0" smtClean="0"/>
              <a:t>Ceza </a:t>
            </a:r>
            <a:r>
              <a:rPr lang="tr-TR" sz="2200" dirty="0"/>
              <a:t>infaz kurumlarında ilçe seçim kurulu başkanı ile birlikte sandığın konulacağı yeri sandık kurulu başkanı tespit eder, bu tespitte cezaevi yönetiminin görüşü alınır.</a:t>
            </a:r>
          </a:p>
          <a:p>
            <a:pPr marL="0" indent="0" algn="just">
              <a:buNone/>
            </a:pPr>
            <a:r>
              <a:rPr lang="tr-TR" sz="2200" dirty="0"/>
              <a:t>Kışla, karargâh, ordugâh gibi askeri bina ve tesislerle, karakollara ve parti binalarına, muhtarlık odalarına ve mabetlere sandık konulamaz (298/74).</a:t>
            </a:r>
          </a:p>
          <a:p>
            <a:pPr marL="0" indent="0" algn="just">
              <a:buNone/>
            </a:pPr>
            <a:r>
              <a:rPr lang="tr-TR" sz="2200" dirty="0"/>
              <a:t>Ayrıca </a:t>
            </a:r>
            <a:r>
              <a:rPr lang="tr-TR" sz="2200" b="1" dirty="0"/>
              <a:t>cep telefonu, fotoğraf veya film makinesi gibi görüntü kaydedici veya haberleşme sağlayıcı cihazlarla oy verme yerine girilmesinin yasak olduğunu ve cezasının bulunduğunu, </a:t>
            </a:r>
            <a:r>
              <a:rPr lang="tr-TR" sz="2200" dirty="0"/>
              <a:t>bu tür cihazların oy verme işlemi bittikten sonra iade edilmek üzere sandık kuruluna bırakılması gerektiğini belirten levhalar (Örnek: 20) sandık çevresinde herkesin görebileceği yerlere asılır (298/92).</a:t>
            </a:r>
          </a:p>
          <a:p>
            <a:pPr marL="0" indent="0">
              <a:buNone/>
            </a:pPr>
            <a:endParaRPr lang="tr-TR" dirty="0"/>
          </a:p>
        </p:txBody>
      </p:sp>
    </p:spTree>
    <p:extLst>
      <p:ext uri="{BB962C8B-B14F-4D97-AF65-F5344CB8AC3E}">
        <p14:creationId xmlns:p14="http://schemas.microsoft.com/office/powerpoint/2010/main" val="71696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nSpc>
                <a:spcPct val="100000"/>
              </a:lnSpc>
              <a:spcBef>
                <a:spcPts val="600"/>
              </a:spcBef>
              <a:buNone/>
            </a:pPr>
            <a:r>
              <a:rPr lang="tr-TR" sz="2200" b="1" dirty="0"/>
              <a:t>SANDIK KURULLARININ OLUŞUMU İLE GÖREV VE YETKİLERİ</a:t>
            </a:r>
            <a:endParaRPr lang="tr-TR" sz="2200" dirty="0"/>
          </a:p>
          <a:p>
            <a:pPr marL="0" indent="0" algn="just">
              <a:lnSpc>
                <a:spcPct val="100000"/>
              </a:lnSpc>
              <a:spcBef>
                <a:spcPts val="600"/>
              </a:spcBef>
              <a:buNone/>
            </a:pPr>
            <a:r>
              <a:rPr lang="tr-TR" sz="2200" b="1" dirty="0" smtClean="0"/>
              <a:t>Sandık </a:t>
            </a:r>
            <a:r>
              <a:rPr lang="tr-TR" sz="2200" b="1" dirty="0"/>
              <a:t>kurullarının oluşumu</a:t>
            </a:r>
          </a:p>
          <a:p>
            <a:pPr marL="0" indent="0" algn="just">
              <a:lnSpc>
                <a:spcPct val="100000"/>
              </a:lnSpc>
              <a:spcBef>
                <a:spcPts val="600"/>
              </a:spcBef>
              <a:buNone/>
            </a:pPr>
            <a:r>
              <a:rPr lang="tr-TR" sz="2200" dirty="0" smtClean="0"/>
              <a:t>Sandık </a:t>
            </a:r>
            <a:r>
              <a:rPr lang="tr-TR" sz="2200" dirty="0"/>
              <a:t>kurulu ve seyyar sandık kurulu, bir başkan, altı asıl ve altı yedek üyeden oluşur ve asıl üyeleri ile toplanır (298/14-17, 21).</a:t>
            </a:r>
          </a:p>
          <a:p>
            <a:pPr marL="0" indent="0" algn="just">
              <a:lnSpc>
                <a:spcPct val="100000"/>
              </a:lnSpc>
              <a:spcBef>
                <a:spcPts val="600"/>
              </a:spcBef>
              <a:buNone/>
            </a:pPr>
            <a:r>
              <a:rPr lang="tr-TR" sz="2200" b="1" dirty="0"/>
              <a:t>Sandık Kurulu Başkanının belirlenmesi</a:t>
            </a:r>
          </a:p>
          <a:p>
            <a:pPr marL="0" indent="0" algn="just">
              <a:lnSpc>
                <a:spcPct val="100000"/>
              </a:lnSpc>
              <a:spcBef>
                <a:spcPts val="600"/>
              </a:spcBef>
              <a:buNone/>
            </a:pPr>
            <a:r>
              <a:rPr lang="tr-TR" sz="2200" dirty="0" smtClean="0"/>
              <a:t>İlçede </a:t>
            </a:r>
            <a:r>
              <a:rPr lang="tr-TR" sz="2200" dirty="0"/>
              <a:t>görev yapan tüm kamu görevlilerinin (298 sayılı Kanunun 26. maddesinde sayılanlar hariç) listesi, mülki idare amiri tarafından yerleşim yeri adresleri esas alınmak suretiyle ilgili ilçe seçim kurulu başkanlıklarına gönderilir. İlçe seçim kurulu başkanı, bu kamu görevlileri arasından ihtiyaç duyulan sandık kurulu başkanı sayısının iki katı kamu görevlisini ad çekme suretiyle tespit eder ve bu kişiler arasından mani hali bulunmayanları sandık kurulu başkanı olarak belirler</a:t>
            </a:r>
            <a:r>
              <a:rPr lang="tr-TR" sz="2200" dirty="0" smtClean="0"/>
              <a:t>. Sandık </a:t>
            </a:r>
            <a:r>
              <a:rPr lang="tr-TR" sz="2200" dirty="0"/>
              <a:t>kurulu başkanının göreve gelmemesi halinde, kamu görevlileri arasından belirlenen üye, bu üyenin de bulunmaması durumunda en yaşlı üye kurula başkanlık eder. (298/22).</a:t>
            </a:r>
          </a:p>
          <a:p>
            <a:pPr marL="0" indent="0">
              <a:buNone/>
            </a:pPr>
            <a:endParaRPr lang="tr-TR" dirty="0"/>
          </a:p>
        </p:txBody>
      </p:sp>
    </p:spTree>
    <p:extLst>
      <p:ext uri="{BB962C8B-B14F-4D97-AF65-F5344CB8AC3E}">
        <p14:creationId xmlns:p14="http://schemas.microsoft.com/office/powerpoint/2010/main" val="389683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1052736"/>
            <a:ext cx="7975798" cy="5616624"/>
          </a:xfrm>
        </p:spPr>
        <p:txBody>
          <a:bodyPr/>
          <a:lstStyle/>
          <a:p>
            <a:pPr marL="0" indent="0" algn="just">
              <a:spcBef>
                <a:spcPts val="600"/>
              </a:spcBef>
              <a:buNone/>
            </a:pPr>
            <a:r>
              <a:rPr lang="tr-TR" sz="2000" b="1" dirty="0"/>
              <a:t>Kapalı oy verme yeri</a:t>
            </a:r>
          </a:p>
          <a:p>
            <a:pPr marL="0" indent="0" algn="just">
              <a:spcBef>
                <a:spcPts val="600"/>
              </a:spcBef>
              <a:buNone/>
            </a:pPr>
            <a:r>
              <a:rPr lang="tr-TR" sz="2000" dirty="0" smtClean="0"/>
              <a:t>Kapalı </a:t>
            </a:r>
            <a:r>
              <a:rPr lang="tr-TR" sz="2000" dirty="0"/>
              <a:t>oy verme yerleri; yeterli aydınlatması ve masası olan, oy serbestliğini ve gizliliğini sağlayacak nitelikte olacaktır. Kapalı oy verme yerleri; içerisi dışarıdan görülemeyecek ve oy veren kişinin birleşik oy pusulasını inceleyip tercihini kullandıktan sonra zarfın içine koyabileceği şekil ve nitelikte olmalıdır. (298/75, 76),</a:t>
            </a:r>
          </a:p>
          <a:p>
            <a:pPr marL="0" indent="0" algn="just">
              <a:spcBef>
                <a:spcPts val="600"/>
              </a:spcBef>
              <a:buNone/>
            </a:pPr>
            <a:r>
              <a:rPr lang="tr-TR" sz="2000" b="1" dirty="0"/>
              <a:t>Kapalı oy verme yerine asılacak levha</a:t>
            </a:r>
          </a:p>
          <a:p>
            <a:pPr marL="0" indent="0" algn="just">
              <a:spcBef>
                <a:spcPts val="600"/>
              </a:spcBef>
              <a:buNone/>
            </a:pPr>
            <a:r>
              <a:rPr lang="tr-TR" sz="2000" dirty="0" smtClean="0"/>
              <a:t>Sandık </a:t>
            </a:r>
            <a:r>
              <a:rPr lang="tr-TR" sz="2000" dirty="0"/>
              <a:t>kurulu, sandıkların konulacağı yeri ve kapalı oy verme yerlerini belirledikten sonra buralara 298 sayılı Kanun'un oy verme serbestliğine ve gizliliğine ilişkin hükümlerini içeren levhayı (Örnek: 19) ve seçim çevresinin aday listesini (Örnek: 402- Cumhurbaşkanı / Örnek:44-Milletvekili) asar (298/76).</a:t>
            </a:r>
          </a:p>
          <a:p>
            <a:pPr marL="0" indent="0" algn="just">
              <a:spcBef>
                <a:spcPts val="600"/>
              </a:spcBef>
              <a:buNone/>
            </a:pPr>
            <a:r>
              <a:rPr lang="tr-TR" sz="2000" b="1" dirty="0"/>
              <a:t>Sandık seçmen listesinin sandık çevresine asılması</a:t>
            </a:r>
          </a:p>
          <a:p>
            <a:pPr marL="0" indent="0" algn="just">
              <a:spcBef>
                <a:spcPts val="600"/>
              </a:spcBef>
              <a:buNone/>
            </a:pPr>
            <a:r>
              <a:rPr lang="tr-TR" sz="2000" dirty="0" smtClean="0"/>
              <a:t>Her </a:t>
            </a:r>
            <a:r>
              <a:rPr lang="tr-TR" sz="2000" dirty="0"/>
              <a:t>yaprağı ilçe seçim kurulu başkanı tarafından mühürlü ve  sonu onaylı sandık seçmen listesi, sandık çevresinde, seçmenlerin kolayca görüp inceleyebilecekleri uygun bir yere asılır. (Örnek 2-C</a:t>
            </a:r>
            <a:r>
              <a:rPr lang="tr-TR" sz="2000" dirty="0" smtClean="0"/>
              <a:t>) </a:t>
            </a:r>
            <a:endParaRPr lang="tr-TR" sz="2000" dirty="0"/>
          </a:p>
          <a:p>
            <a:pPr marL="0" indent="0" algn="just">
              <a:spcBef>
                <a:spcPts val="600"/>
              </a:spcBef>
              <a:buNone/>
            </a:pPr>
            <a:r>
              <a:rPr lang="tr-TR" sz="2000" dirty="0"/>
              <a:t>Ceza infaz kurumlarında bu listeler cezaevi idaresinin görüşü alınmak suretiyle elverişli alana asılır.</a:t>
            </a:r>
          </a:p>
          <a:p>
            <a:pPr marL="0" indent="0">
              <a:buNone/>
            </a:pPr>
            <a:endParaRPr lang="tr-TR" dirty="0"/>
          </a:p>
        </p:txBody>
      </p:sp>
    </p:spTree>
    <p:extLst>
      <p:ext uri="{BB962C8B-B14F-4D97-AF65-F5344CB8AC3E}">
        <p14:creationId xmlns:p14="http://schemas.microsoft.com/office/powerpoint/2010/main" val="3877121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100" b="1" dirty="0"/>
              <a:t>Sandık yerinin </a:t>
            </a:r>
            <a:r>
              <a:rPr lang="tr-TR" sz="2100" b="1" dirty="0" smtClean="0"/>
              <a:t>duyurulması</a:t>
            </a:r>
            <a:endParaRPr lang="tr-TR" sz="2100" b="1" dirty="0"/>
          </a:p>
          <a:p>
            <a:pPr marL="0" indent="0" algn="just">
              <a:buNone/>
            </a:pPr>
            <a:r>
              <a:rPr lang="tr-TR" sz="2100" dirty="0"/>
              <a:t>Sandık kurulu, sandığın konulacağı yeri göze çarpacak surette gösterir işaretleri koyar veya alışılmış araçlar ile duyurur.</a:t>
            </a:r>
          </a:p>
          <a:p>
            <a:pPr marL="0" indent="0" algn="just">
              <a:buNone/>
            </a:pPr>
            <a:r>
              <a:rPr lang="tr-TR" sz="2100" dirty="0"/>
              <a:t>Sandıkların bulunduğu yere giden sokakların başına, o yeri gösteren yazılar ve işaretler (Örneğin; "1010 No.lu sandığa gider" yazısı ve ok işareti) konulur.</a:t>
            </a:r>
          </a:p>
          <a:p>
            <a:pPr marL="0" indent="0" algn="just">
              <a:buNone/>
            </a:pPr>
            <a:r>
              <a:rPr lang="tr-TR" sz="2100" dirty="0"/>
              <a:t>İlçe seçim kurulu başkanı; gerek gördüğünde, seçmenlerin sandık yerlerini kolayca bulabilmeleri için ve sorulduğunda gerekli bilgiler verilmek üzere, her bir sandığa komşu ve numaraca yakın olan sandıkların bulundukları yerleri gösteren birer yazıyı, sandık kurulu başkanlarına verir. Gerektiğinde, sandık kurulu başkanlarından bazılarını, belli bir mahalle veya birkaç mahallede oturanların oy verecekleri sandıkların yerlerini gösteren çizelgeleri herkesin görebileceği yerlere asmakla da görevlendirebilir.</a:t>
            </a:r>
          </a:p>
          <a:p>
            <a:pPr marL="0" indent="0" algn="just">
              <a:buNone/>
            </a:pPr>
            <a:r>
              <a:rPr lang="tr-TR" sz="2100" b="1" dirty="0" smtClean="0"/>
              <a:t>Sandık çevresi</a:t>
            </a:r>
            <a:endParaRPr lang="tr-TR" sz="2100" b="1" dirty="0"/>
          </a:p>
          <a:p>
            <a:pPr marL="0" indent="0" algn="just">
              <a:buNone/>
            </a:pPr>
            <a:r>
              <a:rPr lang="tr-TR" sz="2100" dirty="0"/>
              <a:t>Sandık çevresi, oy sandığının konulduğu ve sandık kurulunun görev yaptığı oda, bölüm veya bu amaçla oluşturulan yerdir. (298/81).</a:t>
            </a:r>
          </a:p>
          <a:p>
            <a:pPr marL="0" indent="0">
              <a:buNone/>
            </a:pPr>
            <a:endParaRPr lang="tr-TR" dirty="0"/>
          </a:p>
        </p:txBody>
      </p:sp>
    </p:spTree>
    <p:extLst>
      <p:ext uri="{BB962C8B-B14F-4D97-AF65-F5344CB8AC3E}">
        <p14:creationId xmlns:p14="http://schemas.microsoft.com/office/powerpoint/2010/main" val="2065219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980728"/>
            <a:ext cx="7886700" cy="5688632"/>
          </a:xfrm>
        </p:spPr>
        <p:txBody>
          <a:bodyPr/>
          <a:lstStyle/>
          <a:p>
            <a:pPr marL="0" indent="0" algn="just">
              <a:buNone/>
            </a:pPr>
            <a:r>
              <a:rPr lang="tr-TR" sz="2200" b="1" dirty="0"/>
              <a:t>Sandık çevresinde düzenin sağlanması ve yasaklar </a:t>
            </a:r>
            <a:endParaRPr lang="tr-TR" sz="2200" b="1" dirty="0" smtClean="0"/>
          </a:p>
          <a:p>
            <a:pPr marL="0" indent="0" algn="just">
              <a:buNone/>
            </a:pPr>
            <a:r>
              <a:rPr lang="tr-TR" sz="2200" dirty="0" smtClean="0"/>
              <a:t>Sandık </a:t>
            </a:r>
            <a:r>
              <a:rPr lang="tr-TR" sz="2200" dirty="0"/>
              <a:t>çevresinde, sandık kurulu başkan ve üyeleri, adaylar, milletvekilleri, o sandık bölgesinde kayıtlı seçmenler ve o sandıkta görevli müşahitler ile bina sorumluları ve çağrı veya ihbar üzerine gelen görevli kolluk güçlerinden başka kimse bulunamaz. Şu kadar ki, siyasi partilerin seçim kurullarına bildirdikleri itiraza yetkili kişiler ile temsilciler, seçim kurullarınca önceden kendilerine verilen belge ile sandık çevresinde bulunabilirler. Medya mensuplarının sandık çevresinde, sandık başı işlemlerine engel olmamak şartıyla, haber amacıyla görüntü ve bilgi elde etmeleri serbesttir (298/82-2).</a:t>
            </a:r>
          </a:p>
          <a:p>
            <a:pPr marL="0" indent="0" algn="just">
              <a:buNone/>
            </a:pPr>
            <a:r>
              <a:rPr lang="tr-TR" sz="2200" dirty="0"/>
              <a:t>Sandık çevresinde seçmenin oyunu tam bir serbestlikle ve gizli şekilde kullanmasına veya sandık kurulunun görevini yapmasına engel olmaya kalkışanlar ile oy verme, oyların sayım ve dökümü veya tutanaklara geçirilmesi gibi tüm sandık başı iş ve işlemlerinin  düzenini bozmaya kalkışanları, başkan uyarır. Bu uyarının gereğini yerine getirmeyen kimse, kolluk gücü çağrılarak sandık çevresinden uzaklaştırılır (298/82-3).</a:t>
            </a:r>
          </a:p>
          <a:p>
            <a:pPr marL="0" indent="0">
              <a:buNone/>
            </a:pPr>
            <a:endParaRPr lang="tr-TR" dirty="0"/>
          </a:p>
        </p:txBody>
      </p:sp>
    </p:spTree>
    <p:extLst>
      <p:ext uri="{BB962C8B-B14F-4D97-AF65-F5344CB8AC3E}">
        <p14:creationId xmlns:p14="http://schemas.microsoft.com/office/powerpoint/2010/main" val="541984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387424"/>
            <a:ext cx="7886700" cy="1325563"/>
          </a:xfrm>
        </p:spPr>
        <p:txBody>
          <a:bodyPr/>
          <a:lstStyle/>
          <a:p>
            <a:endParaRPr lang="tr-TR"/>
          </a:p>
        </p:txBody>
      </p:sp>
      <p:sp>
        <p:nvSpPr>
          <p:cNvPr id="3" name="İçerik Yer Tutucusu 2"/>
          <p:cNvSpPr>
            <a:spLocks noGrp="1"/>
          </p:cNvSpPr>
          <p:nvPr>
            <p:ph idx="1"/>
          </p:nvPr>
        </p:nvSpPr>
        <p:spPr>
          <a:xfrm>
            <a:off x="467544" y="1052737"/>
            <a:ext cx="7975798" cy="5805264"/>
          </a:xfrm>
        </p:spPr>
        <p:txBody>
          <a:bodyPr/>
          <a:lstStyle/>
          <a:p>
            <a:pPr marL="0" indent="0" algn="just">
              <a:buNone/>
            </a:pPr>
            <a:endParaRPr lang="tr-TR" sz="2100" dirty="0" smtClean="0">
              <a:latin typeface="Times New Roman"/>
              <a:ea typeface="Times New Roman"/>
            </a:endParaRPr>
          </a:p>
          <a:p>
            <a:pPr marL="0" indent="0" algn="just">
              <a:buNone/>
            </a:pPr>
            <a:r>
              <a:rPr lang="tr-TR" sz="2200" dirty="0"/>
              <a:t>Sandık kurulu başkanının bu maddede belirtilen görevini yapmaması halinde, sandık kurulu karar alarak ilgili hakkında yukarıda belirtilen yetkiyi kullanır ve durumu derhal ilçe seçim kurulu başkanına bildirir (298/82-4).</a:t>
            </a:r>
          </a:p>
          <a:p>
            <a:pPr marL="0" indent="0" algn="just">
              <a:buNone/>
            </a:pPr>
            <a:r>
              <a:rPr lang="tr-TR" sz="2200" dirty="0"/>
              <a:t>Sandık çevresinde cebir, şiddet veya tehdit kullanarak sandık başı düzenini bozmaya kalkışanlar, sandık kurulu başkanı veya üyelerinden biri tarafından yapılan çağrı ya da seçmenlerin ihbarı üzerine gelen kolluk güçlerince derhal sandık çevresinden uzaklaştırılır ve gerekli yasal işlem yapılır. Seçmenlerce ihbar, o yer kolluk güçlerine şahsen yapılır (298/82- 5).</a:t>
            </a:r>
          </a:p>
          <a:p>
            <a:pPr marL="0" indent="0" algn="just">
              <a:buNone/>
            </a:pPr>
            <a:r>
              <a:rPr lang="tr-TR" sz="2200" dirty="0"/>
              <a:t>Ceza infaz kurumları ve tutukevlerinde, yukarıda sayılan tedbirlere uymayanlar, cezaevi idaresinin görüşü alındıktan sonra, güvenliği zayıflatmayacak şekilde uygulama yapılarak, sandık çevresinden dışarı çıkarılır (298/82-6).</a:t>
            </a:r>
          </a:p>
          <a:p>
            <a:pPr marL="0" indent="0">
              <a:buNone/>
            </a:pPr>
            <a:endParaRPr lang="tr-TR" dirty="0"/>
          </a:p>
        </p:txBody>
      </p:sp>
    </p:spTree>
    <p:extLst>
      <p:ext uri="{BB962C8B-B14F-4D97-AF65-F5344CB8AC3E}">
        <p14:creationId xmlns:p14="http://schemas.microsoft.com/office/powerpoint/2010/main" val="718353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93986"/>
          </a:xfrm>
        </p:spPr>
        <p:txBody>
          <a:bodyPr/>
          <a:lstStyle/>
          <a:p>
            <a:endParaRPr lang="tr-TR" dirty="0"/>
          </a:p>
        </p:txBody>
      </p:sp>
      <p:sp>
        <p:nvSpPr>
          <p:cNvPr id="3" name="İçerik Yer Tutucusu 2"/>
          <p:cNvSpPr>
            <a:spLocks noGrp="1"/>
          </p:cNvSpPr>
          <p:nvPr>
            <p:ph idx="1"/>
          </p:nvPr>
        </p:nvSpPr>
        <p:spPr>
          <a:xfrm>
            <a:off x="467544" y="1052736"/>
            <a:ext cx="7958708" cy="5544616"/>
          </a:xfrm>
        </p:spPr>
        <p:txBody>
          <a:bodyPr/>
          <a:lstStyle/>
          <a:p>
            <a:pPr marL="0" indent="0" algn="just">
              <a:buNone/>
            </a:pPr>
            <a:r>
              <a:rPr lang="tr-TR" sz="2200" dirty="0"/>
              <a:t>Bu madde uyarınca çağrılacak kolluk güçleri, başkanın talebine veya kurulun kararına uymak zorundadır. Bu madde uyarınca sandık çevresine gelen kolluk güçleri, başkanın talebine veya kurulun kararına uymak zorunda olup, çağrı veya ihbar sebebi ortadan kalkınca sandık çevresinden ayrılır (298/82-7).</a:t>
            </a:r>
          </a:p>
          <a:p>
            <a:pPr marL="0" indent="0" algn="just">
              <a:buNone/>
            </a:pPr>
            <a:r>
              <a:rPr lang="tr-TR" sz="2200" dirty="0"/>
              <a:t>Seçimin güvenliğini sağlamakla görevli kolluk güçleri hariç, özel güvenlik görevlileri ve belediye zabıtaları gibi görevliler de dâhil olmak üzere resmî üniforma ve silah taşıyan kişiler, sandığın konulduğu bina, yapı ve bunların müştemilatına giremezler (298/82-8).</a:t>
            </a:r>
          </a:p>
          <a:p>
            <a:pPr marL="0" indent="0" algn="just">
              <a:buNone/>
            </a:pPr>
            <a:r>
              <a:rPr lang="tr-TR" sz="2200" dirty="0"/>
              <a:t>Sandığın konulduğu bina, yapı ve bunların müştemilatında hiç kimse, başkalarının görebileceği şekilde bir siyasi parti veya adaya ait rozet, amblem veya benzeri işaretler ya da propaganda amaçlı yayınlar taşıyamaz; yazılı, sözlü veya görüntülü propaganda yapamaz. Bu fıkra hükümlerine uymayan kişiler kolluk güçleri tarafından uzaklaştırılır (298/82-9).</a:t>
            </a:r>
          </a:p>
          <a:p>
            <a:pPr marL="0" indent="0">
              <a:buNone/>
            </a:pPr>
            <a:endParaRPr lang="tr-TR" dirty="0"/>
          </a:p>
        </p:txBody>
      </p:sp>
    </p:spTree>
    <p:extLst>
      <p:ext uri="{BB962C8B-B14F-4D97-AF65-F5344CB8AC3E}">
        <p14:creationId xmlns:p14="http://schemas.microsoft.com/office/powerpoint/2010/main" val="359670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395536" y="980728"/>
            <a:ext cx="8119814" cy="5877272"/>
          </a:xfrm>
        </p:spPr>
        <p:txBody>
          <a:bodyPr/>
          <a:lstStyle/>
          <a:p>
            <a:pPr marL="74930" marR="74930" indent="0" algn="just">
              <a:spcBef>
                <a:spcPts val="600"/>
              </a:spcBef>
              <a:spcAft>
                <a:spcPts val="0"/>
              </a:spcAft>
              <a:buNone/>
            </a:pPr>
            <a:r>
              <a:rPr lang="tr-TR" sz="2200" dirty="0">
                <a:latin typeface="Times New Roman"/>
                <a:ea typeface="Times New Roman"/>
              </a:rPr>
              <a:t>Sandık kurulunun görev yaptığı yerde cep telefonu ile görüşme yapmak yasaktır. Ancak sandık kurulu başkan ve üyelerinin, görevleri gereği yapacağı görüşmeler bu hükmün dışındadır. Bu hükme aykırı davranan kimseler kurul başkanı tarafından uyarılır. Bu uyarıya rağmen görüşmesini sürdüren kimse, derhal oradan çıkarılır (298/82-10).</a:t>
            </a:r>
          </a:p>
          <a:p>
            <a:pPr marL="74930" marR="77470" indent="0" algn="just">
              <a:lnSpc>
                <a:spcPct val="100000"/>
              </a:lnSpc>
              <a:spcBef>
                <a:spcPts val="600"/>
              </a:spcBef>
              <a:spcAft>
                <a:spcPts val="0"/>
              </a:spcAft>
              <a:buNone/>
            </a:pPr>
            <a:r>
              <a:rPr lang="tr-TR" sz="2200" dirty="0">
                <a:latin typeface="Times New Roman"/>
                <a:ea typeface="Times New Roman"/>
              </a:rPr>
              <a:t>Sandık çevresinde bir suç işlenmesi halinde, sandık kurulu, durumu tutanağa geçirir ve ilgili hakkında işlem yapılmak üzere kolluk </a:t>
            </a:r>
            <a:r>
              <a:rPr lang="tr-TR" sz="2200" dirty="0" smtClean="0">
                <a:latin typeface="Times New Roman"/>
                <a:ea typeface="Times New Roman"/>
              </a:rPr>
              <a:t>güçlerini çağırır (298/82-11).</a:t>
            </a:r>
          </a:p>
          <a:p>
            <a:pPr marL="74930" marR="77470" indent="0" algn="just">
              <a:lnSpc>
                <a:spcPct val="100000"/>
              </a:lnSpc>
              <a:spcBef>
                <a:spcPts val="600"/>
              </a:spcBef>
              <a:spcAft>
                <a:spcPts val="0"/>
              </a:spcAft>
              <a:buNone/>
            </a:pPr>
            <a:r>
              <a:rPr lang="tr-TR" sz="2200" dirty="0" smtClean="0">
                <a:latin typeface="Times New Roman"/>
                <a:ea typeface="Times New Roman"/>
              </a:rPr>
              <a:t>İlçe </a:t>
            </a:r>
            <a:r>
              <a:rPr lang="tr-TR" sz="2200" dirty="0">
                <a:latin typeface="Times New Roman"/>
                <a:ea typeface="Times New Roman"/>
              </a:rPr>
              <a:t>seçim kurulu başkanı, sandık çevresinde, sandık başı iş ve işlemlerinin düzen içinde yürütülmesini ve sandığın konulduğu bina, yapı ve bunların müştemilatında güvenliği ve bu Kanunda öngörülen yasaklara uyulmasını sağlayacak tedbirleri alır; seçmenin ve bu yerlerde bulunma hakkına sahip diğer kişilerin buralara serbestçe girmesini engelleyen veya güçleştiren her türlü hareketi önler. Bu kapsamda, ilçe seçim kurulu başkanınca verilen talimatlara sandık kurulları, mülki ve idari makamlar uymak zorundadır (298/82-12).</a:t>
            </a:r>
          </a:p>
          <a:p>
            <a:pPr marL="0" indent="0">
              <a:lnSpc>
                <a:spcPct val="100000"/>
              </a:lnSpc>
              <a:buNone/>
            </a:pPr>
            <a:endParaRPr lang="tr-TR" sz="2200" dirty="0"/>
          </a:p>
        </p:txBody>
      </p:sp>
    </p:spTree>
    <p:extLst>
      <p:ext uri="{BB962C8B-B14F-4D97-AF65-F5344CB8AC3E}">
        <p14:creationId xmlns:p14="http://schemas.microsoft.com/office/powerpoint/2010/main" val="1835384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243407"/>
            <a:ext cx="7526660" cy="1296143"/>
          </a:xfrm>
        </p:spPr>
        <p:txBody>
          <a:bodyPr/>
          <a:lstStyle/>
          <a:p>
            <a:endParaRPr lang="tr-TR" dirty="0"/>
          </a:p>
        </p:txBody>
      </p:sp>
      <p:sp>
        <p:nvSpPr>
          <p:cNvPr id="3" name="İçerik Yer Tutucusu 2"/>
          <p:cNvSpPr>
            <a:spLocks noGrp="1"/>
          </p:cNvSpPr>
          <p:nvPr>
            <p:ph idx="1"/>
          </p:nvPr>
        </p:nvSpPr>
        <p:spPr>
          <a:xfrm>
            <a:off x="467544" y="1052736"/>
            <a:ext cx="8136904" cy="5616623"/>
          </a:xfrm>
        </p:spPr>
        <p:txBody>
          <a:bodyPr/>
          <a:lstStyle/>
          <a:p>
            <a:pPr marL="0" indent="0">
              <a:buNone/>
            </a:pPr>
            <a:r>
              <a:rPr lang="tr-TR" sz="2100" b="1" dirty="0"/>
              <a:t>Sandık çevresi dışındaki inzibat tedbirleri</a:t>
            </a:r>
          </a:p>
          <a:p>
            <a:pPr marL="0" indent="0" algn="just">
              <a:buNone/>
            </a:pPr>
            <a:r>
              <a:rPr lang="tr-TR" sz="2100" dirty="0" smtClean="0"/>
              <a:t>Sandık </a:t>
            </a:r>
            <a:r>
              <a:rPr lang="tr-TR" sz="2100" dirty="0"/>
              <a:t>çevresi dışında, zabıtaya emir verme yetkisine sahip  makamlarla, zabıta amir ve memurları tarafından alınacak tedbirler, seçmenin sandığın konulduğu bina, yapı ve bunların müştemilatına serbestçe girmesini engelleyici veya güçleştirici mahiyette olamaz (298/85).</a:t>
            </a:r>
          </a:p>
          <a:p>
            <a:pPr marL="0" indent="0">
              <a:buNone/>
            </a:pPr>
            <a:r>
              <a:rPr lang="tr-TR" sz="2100" b="1" dirty="0"/>
              <a:t>Oy verme gününde sandık kurulunun toplanma zamanı ve hemen yapacağı </a:t>
            </a:r>
            <a:r>
              <a:rPr lang="tr-TR" sz="2100" b="1" dirty="0" smtClean="0"/>
              <a:t>işler</a:t>
            </a:r>
          </a:p>
          <a:p>
            <a:pPr marL="0" indent="0" algn="just">
              <a:lnSpc>
                <a:spcPct val="100000"/>
              </a:lnSpc>
              <a:spcBef>
                <a:spcPts val="0"/>
              </a:spcBef>
              <a:buNone/>
            </a:pPr>
            <a:r>
              <a:rPr lang="tr-TR" sz="2100" dirty="0"/>
              <a:t>Sandık kurulu oy verme günü olan 24 Haziran 2018 Pazar günü </a:t>
            </a:r>
            <a:r>
              <a:rPr lang="tr-TR" sz="2100" dirty="0" smtClean="0"/>
              <a:t>oy verme </a:t>
            </a:r>
            <a:r>
              <a:rPr lang="tr-TR" sz="2100" dirty="0"/>
              <a:t>saatinden en az bir saat önce sandık başında toplanarak bu Genelge'nin 11. maddesinde gösterilen şekilde </a:t>
            </a:r>
            <a:r>
              <a:rPr lang="tr-TR" sz="2100" dirty="0" err="1"/>
              <a:t>andiçer</a:t>
            </a:r>
            <a:r>
              <a:rPr lang="tr-TR" sz="2100" dirty="0"/>
              <a:t>. Başkan, ilçe seçim kurulundan kontrol ederek teslim almış olduğu keseyi açarak içerisinde bulunan sandık kurulu mührünü ve ayrıca “TERCİH” veya “EVET” mührünü masanın üzerine koyar. Bundan sonra seçim sandığının boş olduğunu orada bulunan sandık kurulu üyeleriyle müşahitler önünde tespit ederek sandığın kapağını kapatır ve kapağı mühür bozulmadan açılamayacak şekilde sandık kurulu mührü ile mühürler.</a:t>
            </a:r>
          </a:p>
          <a:p>
            <a:pPr marL="0" indent="0">
              <a:buNone/>
            </a:pPr>
            <a:endParaRPr lang="tr-TR" dirty="0"/>
          </a:p>
        </p:txBody>
      </p:sp>
    </p:spTree>
    <p:extLst>
      <p:ext uri="{BB962C8B-B14F-4D97-AF65-F5344CB8AC3E}">
        <p14:creationId xmlns:p14="http://schemas.microsoft.com/office/powerpoint/2010/main" val="3151662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611560" y="1052736"/>
            <a:ext cx="7903790" cy="5616624"/>
          </a:xfrm>
        </p:spPr>
        <p:txBody>
          <a:bodyPr/>
          <a:lstStyle/>
          <a:p>
            <a:pPr marL="0" indent="0" algn="just">
              <a:buNone/>
            </a:pPr>
            <a:r>
              <a:rPr lang="tr-TR" sz="2000" dirty="0"/>
              <a:t>Sandık kurulu; </a:t>
            </a:r>
            <a:r>
              <a:rPr lang="tr-TR" sz="2000" dirty="0" err="1"/>
              <a:t>and</a:t>
            </a:r>
            <a:r>
              <a:rPr lang="tr-TR" sz="2000" dirty="0"/>
              <a:t> içme, sandığı yerleştirme, kapalı oy verme yerini düzenleme işini bitirdikten sonra hazır bulunanlar önünde ilçe seçim kurulu başkanlığından teslim aldığı ve filigranlı kâğıttan üretilmiş, üzeri Yüksek Seçim Kurulunca numaralanıp mühürlenerek paketlenmiş birleşik oy pusulası paketini açıp, tümünü sayar; </a:t>
            </a:r>
            <a:r>
              <a:rPr lang="tr-TR" sz="2000" b="1" dirty="0"/>
              <a:t>birleşik oy pusulalarının her birinin arkasını sandık kurulu mührü ile mühürler ve birleşik oy pusulalarının sayısı ile her birinin arkasının sandık kurulu mührüyle mühürlenmiş olduğunu tutanak defterine geçirir.</a:t>
            </a:r>
            <a:endParaRPr lang="tr-TR" sz="2000" dirty="0"/>
          </a:p>
          <a:p>
            <a:pPr marL="0" indent="0" algn="just">
              <a:buNone/>
            </a:pPr>
            <a:r>
              <a:rPr lang="tr-TR" sz="2000" b="1" dirty="0"/>
              <a:t>Sandık kurulu ilçe seçim kurulundan teslim alınan filigranlı kâğıttan üretilmiş ve ön yüzünün sol üst köşesinde Türkiye Cumhuriyeti Yüksek Seçim Kurulu amblemi ve ilçe seçim kurulu başkanlığı mührünü taşıyan sarı renkte bastırılmış olan oy zarflarını sayar, her zarfın üzerine sandık kurulu mührünü basar ve zarfların sayısı ile her birinin ön yüzünün sandık kurulu mührüyle mühürlenmiş olduğunu tutanak defterine geçirir.</a:t>
            </a:r>
          </a:p>
          <a:p>
            <a:pPr marL="0" indent="0" algn="just">
              <a:buNone/>
            </a:pPr>
            <a:r>
              <a:rPr lang="tr-TR" sz="2000" dirty="0"/>
              <a:t>Birleşik oy pusulaları ve zarflar masanın üzerine düzenli bir şekilde konulur. Sandık kurulu, sandık numarasını gösteren etiketi sandığın önüne yapıştırır</a:t>
            </a:r>
            <a:r>
              <a:rPr lang="tr-TR" sz="2000" dirty="0" smtClean="0"/>
              <a:t>. Sandık </a:t>
            </a:r>
            <a:r>
              <a:rPr lang="tr-TR" sz="2000" dirty="0"/>
              <a:t>kurulu, yaptığı tüm bu işlemleri bu Genelge gereğince tutanak defterine geçirip imzalar (298/77).</a:t>
            </a:r>
          </a:p>
          <a:p>
            <a:pPr marL="0" indent="0">
              <a:buNone/>
            </a:pPr>
            <a:endParaRPr lang="tr-TR" dirty="0"/>
          </a:p>
        </p:txBody>
      </p:sp>
    </p:spTree>
    <p:extLst>
      <p:ext uri="{BB962C8B-B14F-4D97-AF65-F5344CB8AC3E}">
        <p14:creationId xmlns:p14="http://schemas.microsoft.com/office/powerpoint/2010/main" val="758988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467544" y="1052736"/>
            <a:ext cx="8047806" cy="5616624"/>
          </a:xfrm>
        </p:spPr>
        <p:txBody>
          <a:bodyPr/>
          <a:lstStyle/>
          <a:p>
            <a:pPr marL="0" indent="0" algn="just">
              <a:buNone/>
            </a:pPr>
            <a:r>
              <a:rPr lang="tr-TR" sz="2200" b="1" dirty="0"/>
              <a:t>Kurulca yapılacak işlemler, alınacak tedbirler</a:t>
            </a:r>
          </a:p>
          <a:p>
            <a:pPr marL="0" indent="0" algn="just">
              <a:buNone/>
            </a:pPr>
            <a:r>
              <a:rPr lang="tr-TR" sz="2200" dirty="0" smtClean="0"/>
              <a:t>Kanun </a:t>
            </a:r>
            <a:r>
              <a:rPr lang="tr-TR" sz="2200" dirty="0"/>
              <a:t>gereği sandık kurulunca alınması gereken tedbirler ve yapılması gereken işlemler üzerinde anlaşma olmadığı takdirde, kurulu oluşturan üyelerin yarısından bir fazlasının görüşüne göre karar alınır veya işlem yapılır. Oyların eşitliği halinde başkanın katıldığı tarafın görüşü üstün </a:t>
            </a:r>
            <a:r>
              <a:rPr lang="tr-TR" sz="2200" dirty="0" smtClean="0"/>
              <a:t>tutulur.</a:t>
            </a:r>
          </a:p>
          <a:p>
            <a:pPr marL="0" indent="0" algn="just">
              <a:buNone/>
            </a:pPr>
            <a:r>
              <a:rPr lang="tr-TR" sz="2200" dirty="0" smtClean="0"/>
              <a:t>Sandık </a:t>
            </a:r>
            <a:r>
              <a:rPr lang="tr-TR" sz="2200" dirty="0"/>
              <a:t>kurulu tarafından verilen kararlar veya yapılan işlemler varsa matbu tutanağa, yoksa olayın mahiyetine göre tutanak defterinin boş sayfalarına sırayla yazılarak başkan ve üyeler tarafından imzalanır.</a:t>
            </a:r>
          </a:p>
          <a:p>
            <a:pPr marL="0" indent="0" algn="just">
              <a:buNone/>
            </a:pPr>
            <a:r>
              <a:rPr lang="tr-TR" sz="2200" dirty="0"/>
              <a:t>Kanuna göre başkan tarafından yapılması gereken işler ve özel olarak sandık başında yapılacak işler (açıklamalar ve uyarmalar) üyeler tarafından da yapılabilir.</a:t>
            </a:r>
          </a:p>
          <a:p>
            <a:pPr marL="0" indent="0">
              <a:buNone/>
            </a:pPr>
            <a:endParaRPr lang="tr-TR" dirty="0"/>
          </a:p>
        </p:txBody>
      </p:sp>
    </p:spTree>
    <p:extLst>
      <p:ext uri="{BB962C8B-B14F-4D97-AF65-F5344CB8AC3E}">
        <p14:creationId xmlns:p14="http://schemas.microsoft.com/office/powerpoint/2010/main" val="511379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b="1" dirty="0"/>
              <a:t>Oy verme yetkisi</a:t>
            </a:r>
          </a:p>
          <a:p>
            <a:pPr marL="0" indent="0" algn="just">
              <a:buNone/>
            </a:pPr>
            <a:r>
              <a:rPr lang="tr-TR" sz="2200" dirty="0" smtClean="0"/>
              <a:t>Onaylı </a:t>
            </a:r>
            <a:r>
              <a:rPr lang="tr-TR" sz="2200" dirty="0"/>
              <a:t>sandık seçmen listesinde yazılı her seçmen, oy verme yetkisine sahiptir.</a:t>
            </a:r>
          </a:p>
          <a:p>
            <a:pPr marL="0" indent="0" algn="just">
              <a:buNone/>
            </a:pPr>
            <a:r>
              <a:rPr lang="tr-TR" sz="2200" dirty="0"/>
              <a:t>298 sayılı Kanun'da sayılan istisnalar dışında, sandık seçmen listesinde kaydı olmayanların oy kullanmalarına izin verilmez. Ancak kesinleşen muhtarlık bölgesi askı listelerinde adı yazılı olduğu veya bu listelere yazılması için askı süresi içinde başvurduğu ve listeye kaydedilmesine karar verildiği halde, çoğaltılarak sandık kurullarına verilen sandık seçmen listelerinde ismi yer almayan seçmenlerin, muhtarlık bölgesi askı listelerinin kesinleşmesine bakılmaksızın, ilçe seçim kurulundaki liste ile oy verecekleri sandık seçmen listesine ilave edilmelerine, ilçe seçim kurulu başkanı tarafından karar verilir ve seçmene bu yolda verilecek bir yazı ile sandık kuruluna başvurması ve listeye dâhil edilmek suretiyle seçmenin oy kullanması sağlanır (298/86-2).</a:t>
            </a:r>
          </a:p>
          <a:p>
            <a:pPr marL="0" indent="0">
              <a:buNone/>
            </a:pPr>
            <a:endParaRPr lang="tr-TR" dirty="0"/>
          </a:p>
        </p:txBody>
      </p:sp>
    </p:spTree>
    <p:extLst>
      <p:ext uri="{BB962C8B-B14F-4D97-AF65-F5344CB8AC3E}">
        <p14:creationId xmlns:p14="http://schemas.microsoft.com/office/powerpoint/2010/main" val="174981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7598668" cy="864096"/>
          </a:xfrm>
        </p:spPr>
        <p:txBody>
          <a:bodyPr/>
          <a:lstStyle/>
          <a:p>
            <a:endParaRPr lang="tr-TR" dirty="0"/>
          </a:p>
        </p:txBody>
      </p:sp>
      <p:sp>
        <p:nvSpPr>
          <p:cNvPr id="3" name="İçerik Yer Tutucusu 2"/>
          <p:cNvSpPr>
            <a:spLocks noGrp="1"/>
          </p:cNvSpPr>
          <p:nvPr>
            <p:ph idx="1"/>
          </p:nvPr>
        </p:nvSpPr>
        <p:spPr>
          <a:xfrm>
            <a:off x="395536" y="1052736"/>
            <a:ext cx="8064896" cy="5688632"/>
          </a:xfrm>
        </p:spPr>
        <p:txBody>
          <a:bodyPr/>
          <a:lstStyle/>
          <a:p>
            <a:pPr marL="0" indent="0" algn="just">
              <a:lnSpc>
                <a:spcPct val="100000"/>
              </a:lnSpc>
              <a:spcBef>
                <a:spcPts val="600"/>
              </a:spcBef>
              <a:buNone/>
            </a:pPr>
            <a:r>
              <a:rPr lang="tr-TR" sz="2200" b="1" dirty="0"/>
              <a:t>Sandık kurulu </a:t>
            </a:r>
            <a:r>
              <a:rPr lang="tr-TR" sz="2200" b="1" dirty="0" smtClean="0"/>
              <a:t>üyelikleri</a:t>
            </a:r>
            <a:endParaRPr lang="tr-TR" sz="2200" b="1" dirty="0"/>
          </a:p>
          <a:p>
            <a:pPr marL="0" indent="0" algn="just">
              <a:lnSpc>
                <a:spcPct val="100000"/>
              </a:lnSpc>
              <a:spcBef>
                <a:spcPts val="600"/>
              </a:spcBef>
              <a:buNone/>
            </a:pPr>
            <a:r>
              <a:rPr lang="tr-TR" sz="2200" dirty="0" smtClean="0"/>
              <a:t>İlçe </a:t>
            </a:r>
            <a:r>
              <a:rPr lang="tr-TR" sz="2200" dirty="0"/>
              <a:t>seçim kurulu başkanı, seçime katılma yeterliliğine sahip ve o ilçede teşkilatı bulunan siyasi partilerden, son milletvekili genel seçiminde o ilçede en çok oy almış olan beş siyasi parti tarafından, seçim takvimi dikkate alınarak kendilerine tanınan beş günlük süre içinde bildirilen birer asıl ve birer yedek üye isimleri arasından sandık kurulu üyelerini tamamlar.</a:t>
            </a:r>
          </a:p>
          <a:p>
            <a:pPr marL="0" indent="0" algn="just">
              <a:lnSpc>
                <a:spcPct val="100000"/>
              </a:lnSpc>
              <a:spcBef>
                <a:spcPts val="600"/>
              </a:spcBef>
              <a:buNone/>
            </a:pPr>
            <a:r>
              <a:rPr lang="tr-TR" sz="2200" dirty="0" smtClean="0"/>
              <a:t>Bu </a:t>
            </a:r>
            <a:r>
              <a:rPr lang="tr-TR" sz="2200" dirty="0"/>
              <a:t>yöntemle tespit edilen sandık kurulu üye sayısı beşten az olduğu takdirde, eksik kalan üyelikler, aynı şartları taşıyan diğer siyasi partilerden, aldıkları oyların büyüklük sırasına göre aynı usulle tamamlanır</a:t>
            </a:r>
            <a:r>
              <a:rPr lang="tr-TR" sz="2200" dirty="0" smtClean="0"/>
              <a:t>. Oylarda </a:t>
            </a:r>
            <a:r>
              <a:rPr lang="tr-TR" sz="2200" dirty="0"/>
              <a:t>eşitlik halinde ad çekilir.</a:t>
            </a:r>
          </a:p>
          <a:p>
            <a:pPr marL="0" indent="0" algn="just">
              <a:lnSpc>
                <a:spcPct val="100000"/>
              </a:lnSpc>
              <a:spcBef>
                <a:spcPts val="600"/>
              </a:spcBef>
              <a:buNone/>
            </a:pPr>
            <a:r>
              <a:rPr lang="tr-TR" sz="2200" dirty="0" smtClean="0"/>
              <a:t>	</a:t>
            </a:r>
            <a:endParaRPr lang="tr-TR" dirty="0"/>
          </a:p>
        </p:txBody>
      </p:sp>
    </p:spTree>
    <p:extLst>
      <p:ext uri="{BB962C8B-B14F-4D97-AF65-F5344CB8AC3E}">
        <p14:creationId xmlns:p14="http://schemas.microsoft.com/office/powerpoint/2010/main" val="3330882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a:p>
        </p:txBody>
      </p:sp>
      <p:sp>
        <p:nvSpPr>
          <p:cNvPr id="3" name="İçerik Yer Tutucusu 2"/>
          <p:cNvSpPr>
            <a:spLocks noGrp="1"/>
          </p:cNvSpPr>
          <p:nvPr>
            <p:ph idx="1"/>
          </p:nvPr>
        </p:nvSpPr>
        <p:spPr>
          <a:xfrm>
            <a:off x="611560" y="1052736"/>
            <a:ext cx="7903790" cy="5124227"/>
          </a:xfrm>
        </p:spPr>
        <p:txBody>
          <a:bodyPr/>
          <a:lstStyle/>
          <a:p>
            <a:pPr marL="0" indent="0" algn="just">
              <a:buNone/>
            </a:pPr>
            <a:endParaRPr lang="tr-TR" sz="2200" dirty="0" smtClean="0"/>
          </a:p>
          <a:p>
            <a:pPr marL="0" indent="0" algn="just">
              <a:buNone/>
            </a:pPr>
            <a:r>
              <a:rPr lang="tr-TR" sz="2200" dirty="0" smtClean="0"/>
              <a:t>Her </a:t>
            </a:r>
            <a:r>
              <a:rPr lang="tr-TR" sz="2200" dirty="0"/>
              <a:t>seçmen, kanunda sayılan istisnalar dışında, hangi sandık seçmen listesinde kayıtlı ise ancak o sandıkta oy kullanabilir.</a:t>
            </a:r>
          </a:p>
          <a:p>
            <a:pPr marL="0" indent="0" algn="just">
              <a:buNone/>
            </a:pPr>
            <a:r>
              <a:rPr lang="tr-TR" sz="2200" dirty="0"/>
              <a:t>Bir seçmen, aynı seçim türü için birden fazla oy kullanamaz.</a:t>
            </a:r>
          </a:p>
          <a:p>
            <a:pPr marL="0" indent="0" algn="just">
              <a:buNone/>
            </a:pPr>
            <a:r>
              <a:rPr lang="tr-TR" sz="2200" dirty="0"/>
              <a:t>Oy verme gününe kadar, haklarında seçme yeterliliğini kaybettiğine dair yetkili mercilerden resmî belge gelmiş bulunan seçmenler ile tutuklu sandık seçmen listesine kaydedilmiş olup da tahliye edilen veya taksirli suçlar dışında bir suçtan hüküm giyerek cezası kesinleşenlerin durumlarını gösteren resmî belge gelmiş bulunanlara, seçmen listesinde kayıtlı olsalar bile ceza infaz kurumunda oy kullandırılmaz ve bu husus sandık kurulunca tutanağa geçirilir (298/86).</a:t>
            </a:r>
          </a:p>
          <a:p>
            <a:pPr marL="0" indent="0">
              <a:buNone/>
            </a:pPr>
            <a:endParaRPr lang="tr-TR" dirty="0"/>
          </a:p>
        </p:txBody>
      </p:sp>
    </p:spTree>
    <p:extLst>
      <p:ext uri="{BB962C8B-B14F-4D97-AF65-F5344CB8AC3E}">
        <p14:creationId xmlns:p14="http://schemas.microsoft.com/office/powerpoint/2010/main" val="1952012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611560" y="1052736"/>
            <a:ext cx="7903790" cy="5544616"/>
          </a:xfrm>
        </p:spPr>
        <p:txBody>
          <a:bodyPr/>
          <a:lstStyle/>
          <a:p>
            <a:pPr marL="0" indent="0" algn="just">
              <a:buNone/>
            </a:pPr>
            <a:r>
              <a:rPr lang="tr-TR" sz="2200" b="1" dirty="0"/>
              <a:t>Oy verme düzeni</a:t>
            </a:r>
          </a:p>
          <a:p>
            <a:pPr marL="0" indent="0" algn="just">
              <a:buNone/>
            </a:pPr>
            <a:r>
              <a:rPr lang="tr-TR" sz="2200" dirty="0" smtClean="0"/>
              <a:t>Sandık </a:t>
            </a:r>
            <a:r>
              <a:rPr lang="tr-TR" sz="2200" dirty="0"/>
              <a:t>başında seçmene, vereceği oy hakkında hiçbir kimse müdahale, telkin veya tavsiyede bulunamaz. Hiçbir seçmen oyunu kullandıktan sonra sandık başında kalamaz (298/88).</a:t>
            </a:r>
          </a:p>
          <a:p>
            <a:pPr marL="0" indent="0" algn="just">
              <a:buNone/>
            </a:pPr>
            <a:r>
              <a:rPr lang="tr-TR" sz="2200" dirty="0"/>
              <a:t>Oyunu kullandıktan sonra sandık başından ayrılmayan seçmene başkan uzaklaşmasını hatırlatır. Seçmen yine orada kalırsa, başkan onu kolluk aracılığı ile uzaklaştırır.</a:t>
            </a:r>
          </a:p>
          <a:p>
            <a:pPr marL="0" indent="0" algn="just">
              <a:buNone/>
            </a:pPr>
            <a:r>
              <a:rPr lang="tr-TR" sz="2200" b="1" dirty="0"/>
              <a:t>Oy verme süresi </a:t>
            </a:r>
          </a:p>
          <a:p>
            <a:pPr marL="0" indent="0" algn="just">
              <a:buNone/>
            </a:pPr>
            <a:r>
              <a:rPr lang="tr-TR" sz="2200" dirty="0"/>
              <a:t>24 Haziran 2018 Pazar günü, Cumhurbaşkanı seçiminin ikinci oylamaya kalması durumunda ise, 8 Temmuz 2018 Pazar günü oy verme süresi tüm yurtta 08.00 – 17.00 saatleri arasındadır.</a:t>
            </a:r>
          </a:p>
          <a:p>
            <a:pPr marL="0" indent="0" algn="just">
              <a:buNone/>
            </a:pPr>
            <a:r>
              <a:rPr lang="tr-TR" sz="2200" dirty="0"/>
              <a:t>Oy vermenin bitiş saati geldiği halde sandık başında oylarını vermek üzere bekleyen seçmenler varsa, sandık kurulu başkanı bunları saydıktan ve kimliklerini aldıktan sonra sıra ile oylarını kullanmalarına izin verir. Yüksek Seçim Kurulunun belirlediği bitiş saatinden sonra gelen seçmen oy kullanamaz (298/89, 96).</a:t>
            </a:r>
          </a:p>
          <a:p>
            <a:pPr marL="0" indent="0">
              <a:buNone/>
            </a:pPr>
            <a:endParaRPr lang="tr-TR" dirty="0"/>
          </a:p>
        </p:txBody>
      </p:sp>
    </p:spTree>
    <p:extLst>
      <p:ext uri="{BB962C8B-B14F-4D97-AF65-F5344CB8AC3E}">
        <p14:creationId xmlns:p14="http://schemas.microsoft.com/office/powerpoint/2010/main" val="3886784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1052736"/>
            <a:ext cx="7975798" cy="5124227"/>
          </a:xfrm>
        </p:spPr>
        <p:txBody>
          <a:bodyPr/>
          <a:lstStyle/>
          <a:p>
            <a:pPr marL="0" indent="0" algn="just">
              <a:buNone/>
            </a:pPr>
            <a:endParaRPr lang="tr-TR" sz="2200" b="1" dirty="0" smtClean="0"/>
          </a:p>
          <a:p>
            <a:pPr marL="0" indent="0" algn="just">
              <a:buNone/>
            </a:pPr>
            <a:r>
              <a:rPr lang="tr-TR" sz="2200" b="1" dirty="0" smtClean="0"/>
              <a:t>Sandık </a:t>
            </a:r>
            <a:r>
              <a:rPr lang="tr-TR" sz="2200" b="1" dirty="0"/>
              <a:t>kurulu önüne alınmada sıra</a:t>
            </a:r>
          </a:p>
          <a:p>
            <a:pPr marL="0" indent="0" algn="just">
              <a:buNone/>
            </a:pPr>
            <a:r>
              <a:rPr lang="tr-TR" sz="2200" dirty="0" smtClean="0"/>
              <a:t>Oy </a:t>
            </a:r>
            <a:r>
              <a:rPr lang="tr-TR" sz="2200" dirty="0"/>
              <a:t>verme günü sandık başına gelen seçmenler, sandık kurulu önüne kurul başkanı tarafından sıra ile birer birer alınırlar.</a:t>
            </a:r>
          </a:p>
          <a:p>
            <a:pPr marL="0" indent="0" algn="just">
              <a:buNone/>
            </a:pPr>
            <a:r>
              <a:rPr lang="tr-TR" sz="2200" dirty="0"/>
              <a:t>Gebeler, hastalar ve engelliler sıra ile bekletilmeden oylarını verirler. Yaşlıların da bekletilmeden oy kullanmalarına izin verilebilir (298/90).</a:t>
            </a:r>
          </a:p>
          <a:p>
            <a:pPr marL="0" indent="0" algn="just">
              <a:buNone/>
            </a:pPr>
            <a:r>
              <a:rPr lang="tr-TR" sz="2200" dirty="0"/>
              <a:t>Bu seçmenlere yardım eden seçmenin de öncelikle oy kullanmasına izin verilebilir(298/90).</a:t>
            </a:r>
          </a:p>
          <a:p>
            <a:pPr marL="0" indent="0" algn="just">
              <a:buNone/>
            </a:pPr>
            <a:r>
              <a:rPr lang="tr-TR" sz="2200" dirty="0"/>
              <a:t>Görevlendirilen güvenlik güçlerinin de bekletilmeden oy kullanmalarına izin verilebilir.</a:t>
            </a:r>
          </a:p>
          <a:p>
            <a:pPr marL="0" indent="0">
              <a:buNone/>
            </a:pPr>
            <a:endParaRPr lang="tr-TR" dirty="0"/>
          </a:p>
        </p:txBody>
      </p:sp>
    </p:spTree>
    <p:extLst>
      <p:ext uri="{BB962C8B-B14F-4D97-AF65-F5344CB8AC3E}">
        <p14:creationId xmlns:p14="http://schemas.microsoft.com/office/powerpoint/2010/main" val="1533375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a:p>
        </p:txBody>
      </p:sp>
      <p:sp>
        <p:nvSpPr>
          <p:cNvPr id="3" name="İçerik Yer Tutucusu 2"/>
          <p:cNvSpPr>
            <a:spLocks noGrp="1"/>
          </p:cNvSpPr>
          <p:nvPr>
            <p:ph idx="1"/>
          </p:nvPr>
        </p:nvSpPr>
        <p:spPr>
          <a:xfrm>
            <a:off x="323528" y="1052736"/>
            <a:ext cx="8424936" cy="5544616"/>
          </a:xfrm>
        </p:spPr>
        <p:txBody>
          <a:bodyPr/>
          <a:lstStyle/>
          <a:p>
            <a:pPr marL="0" indent="0" algn="just">
              <a:lnSpc>
                <a:spcPct val="100000"/>
              </a:lnSpc>
              <a:spcBef>
                <a:spcPts val="0"/>
              </a:spcBef>
              <a:buNone/>
            </a:pPr>
            <a:r>
              <a:rPr lang="tr-TR" sz="2000" b="1" dirty="0"/>
              <a:t>Seçmenin kimliğinin tespiti</a:t>
            </a:r>
          </a:p>
          <a:p>
            <a:pPr marL="0" indent="0" algn="just">
              <a:lnSpc>
                <a:spcPct val="100000"/>
              </a:lnSpc>
              <a:spcBef>
                <a:spcPts val="0"/>
              </a:spcBef>
              <a:buNone/>
            </a:pPr>
            <a:r>
              <a:rPr lang="tr-TR" sz="2000" dirty="0" smtClean="0"/>
              <a:t>Sandık </a:t>
            </a:r>
            <a:r>
              <a:rPr lang="tr-TR" sz="2000" dirty="0"/>
              <a:t>başına gelen seçmen; Türkiye Cumhuriyeti kimlik numarasını taşıyan; Türkiye Cumhuriyeti Kimlik Kartı, Geçici Kimlik Belgesi, nüfus cüzdanı, resmî dairelerce verilen soğuk damgalı kimlik kartı, pasaport, evlenme cüzdanı, askerlik belgesi, sürücü belgesi, hâkim ve savcılar ile yüksek yargı organı mensuplarına verilen mesleki kimlik kartı, avukat, noter ve askerî kimlik kartı gibi kimliğini tereddütsüz ortaya koyan resimli, resmî nitelikteki belgelerden birini başkana verir ve seçmen sıra numarasını söyler. Bu belgelerden birini vermeyen seçmen oy kullanamaz. (298/87, 91).</a:t>
            </a:r>
          </a:p>
          <a:p>
            <a:pPr marL="0" indent="0" algn="just">
              <a:lnSpc>
                <a:spcPct val="100000"/>
              </a:lnSpc>
              <a:spcBef>
                <a:spcPts val="0"/>
              </a:spcBef>
              <a:buNone/>
            </a:pPr>
            <a:r>
              <a:rPr lang="tr-TR" sz="2000" dirty="0"/>
              <a:t>Belediyeler ile köy veya mahalle muhtarlarınca düzenlenip onaylanan kimlik belgeleri seçmenin kimliğinin tespitinde geçerli değildir (298/87).</a:t>
            </a:r>
          </a:p>
          <a:p>
            <a:pPr marL="0" indent="0" algn="just">
              <a:lnSpc>
                <a:spcPct val="100000"/>
              </a:lnSpc>
              <a:spcBef>
                <a:spcPts val="0"/>
              </a:spcBef>
              <a:buNone/>
            </a:pPr>
            <a:r>
              <a:rPr lang="tr-TR" sz="2000" dirty="0"/>
              <a:t>Üzerinde Türkiye Cumhuriyeti kimlik numarası olmayan resimli ve resmî bir kimlik belgesi ibraz eden seçmenin oy kullanabilmesi için, bu belgelerin yanında ayrıca seçmen bilgi kâğıdını veya nüfus müdürlüklerince verilmiş nüfus kayıt örneğini ibraz etmesi şarttır.</a:t>
            </a:r>
          </a:p>
          <a:p>
            <a:pPr marL="0" indent="0" algn="just">
              <a:lnSpc>
                <a:spcPct val="100000"/>
              </a:lnSpc>
              <a:spcBef>
                <a:spcPts val="0"/>
              </a:spcBef>
              <a:buNone/>
            </a:pPr>
            <a:r>
              <a:rPr lang="tr-TR" sz="2000" dirty="0"/>
              <a:t>Ceza infaz kurumlarında tutuklu ya da taksirli suçlardan hükümlü bulunan seçmenlerden yukarıda sayılan kimlik belgeleri bulunmayanlar için, cezaevi idaresince verilmiş belge, kimlik belgesi yerine geçer (298/87).</a:t>
            </a:r>
          </a:p>
          <a:p>
            <a:pPr marL="0" indent="0">
              <a:buNone/>
            </a:pPr>
            <a:endParaRPr lang="tr-TR" dirty="0"/>
          </a:p>
        </p:txBody>
      </p:sp>
    </p:spTree>
    <p:extLst>
      <p:ext uri="{BB962C8B-B14F-4D97-AF65-F5344CB8AC3E}">
        <p14:creationId xmlns:p14="http://schemas.microsoft.com/office/powerpoint/2010/main" val="1133154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539552" y="1052736"/>
            <a:ext cx="7975798" cy="5124227"/>
          </a:xfrm>
        </p:spPr>
        <p:txBody>
          <a:bodyPr/>
          <a:lstStyle/>
          <a:p>
            <a:pPr marL="0" indent="0" algn="just">
              <a:buNone/>
            </a:pPr>
            <a:r>
              <a:rPr lang="tr-TR" sz="2200" b="1" dirty="0"/>
              <a:t>Oy verme </a:t>
            </a:r>
            <a:endParaRPr lang="tr-TR" sz="2200" b="1" dirty="0" smtClean="0"/>
          </a:p>
          <a:p>
            <a:pPr marL="0" indent="0" algn="just">
              <a:buNone/>
            </a:pPr>
            <a:r>
              <a:rPr lang="tr-TR" sz="2200" b="1" dirty="0" smtClean="0"/>
              <a:t>Oy </a:t>
            </a:r>
            <a:r>
              <a:rPr lang="tr-TR" sz="2200" b="1" dirty="0"/>
              <a:t>vermeden önceki işler;</a:t>
            </a:r>
            <a:endParaRPr lang="tr-TR" sz="2200" dirty="0"/>
          </a:p>
          <a:p>
            <a:pPr marL="0" indent="0" algn="just">
              <a:buNone/>
            </a:pPr>
            <a:r>
              <a:rPr lang="tr-TR" sz="2200" dirty="0"/>
              <a:t>Sandık kurulu önüne alınan seçmen, oyunu kullanmadan önce kimlik belgesini ve varsa seçmen bilgi kâğıdını başkana verir ve kimliğini ispat eder.</a:t>
            </a:r>
          </a:p>
          <a:p>
            <a:pPr marL="0" indent="0" algn="just">
              <a:buNone/>
            </a:pPr>
            <a:r>
              <a:rPr lang="tr-TR" sz="2200" dirty="0"/>
              <a:t>Sandık kurulu başkanı, oy verme işlemini izlemek üzere kurul üyeleri arasında iş bölümü yaparak ayrı ayrı görevlendirir. Üyelerden biri, seçmenin oy verme işlemini takip ederek karışıklığa meydan verilmemesini ve seçmenin oyunu sandığa atmasını ve kendilerinin önünde bulunan oy pusulaları ile oy zarflarının kaybolmamasını sağlar. Diğer bir üye ise sandık seçmen listesinin imza bölümünü takip ederek sandık önüne alınan seçmenin sandık seçmen listesinden adını bulur.</a:t>
            </a:r>
          </a:p>
          <a:p>
            <a:pPr marL="0" indent="0">
              <a:buNone/>
            </a:pPr>
            <a:endParaRPr lang="tr-TR" dirty="0"/>
          </a:p>
        </p:txBody>
      </p:sp>
    </p:spTree>
    <p:extLst>
      <p:ext uri="{BB962C8B-B14F-4D97-AF65-F5344CB8AC3E}">
        <p14:creationId xmlns:p14="http://schemas.microsoft.com/office/powerpoint/2010/main" val="4054236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496944" cy="5544616"/>
          </a:xfrm>
        </p:spPr>
        <p:txBody>
          <a:bodyPr/>
          <a:lstStyle/>
          <a:p>
            <a:pPr marL="0" lvl="0" indent="0">
              <a:buNone/>
            </a:pPr>
            <a:r>
              <a:rPr lang="tr-TR" sz="2200" b="1" dirty="0" smtClean="0"/>
              <a:t>b) Oy </a:t>
            </a:r>
            <a:r>
              <a:rPr lang="tr-TR" sz="2200" b="1" dirty="0"/>
              <a:t>verme işlemi</a:t>
            </a:r>
            <a:r>
              <a:rPr lang="tr-TR" sz="2200" dirty="0"/>
              <a:t>;</a:t>
            </a:r>
            <a:endParaRPr lang="tr-TR" sz="2200" b="1" dirty="0"/>
          </a:p>
          <a:p>
            <a:pPr marL="0" indent="0" algn="just">
              <a:buNone/>
            </a:pPr>
            <a:r>
              <a:rPr lang="tr-TR" sz="2200" dirty="0"/>
              <a:t>Görevli üye tarafından seçmenin adı sandık seçmen listesinde bulunduktan sonra, seçmene oy kullandırılır.</a:t>
            </a:r>
          </a:p>
          <a:p>
            <a:pPr marL="0" indent="0" algn="just">
              <a:buNone/>
            </a:pPr>
            <a:r>
              <a:rPr lang="tr-TR" sz="2200" dirty="0"/>
              <a:t>Başkan, kanuna uygun biçimde hazırlanmış ve mühürlenmiş oy zarfı ile birleşik oy pusulasını, hiçbir tarafında herhangi bir işaret bulunmadığını ve arkasının sandık kurulu mührü ile mühürlü olduğunu, kurul üyelerine, müşahitlere ve seçmene gösterdikten sonra “TERCİH” veya “EVET” mührünü seçmene vererek kapalı oy verme yerini gösterir.</a:t>
            </a:r>
          </a:p>
          <a:p>
            <a:pPr marL="0" indent="0" algn="just">
              <a:buNone/>
            </a:pPr>
            <a:r>
              <a:rPr lang="tr-TR" sz="2200" dirty="0"/>
              <a:t>Başkan tarafından seçmene kapalı oy verme yerine girmeden önce:</a:t>
            </a:r>
          </a:p>
          <a:p>
            <a:pPr marL="0" indent="0" algn="just">
              <a:buNone/>
            </a:pPr>
            <a:r>
              <a:rPr lang="tr-TR" sz="2200" b="1" dirty="0" err="1"/>
              <a:t>ba</a:t>
            </a:r>
            <a:r>
              <a:rPr lang="tr-TR" sz="2200" b="1" dirty="0"/>
              <a:t>) </a:t>
            </a:r>
            <a:r>
              <a:rPr lang="tr-TR" sz="2200" dirty="0"/>
              <a:t>Birleşik oy pusulalarında tercih ettiği cumhurbaşkanı adayı, siyasi parti, ittifak veya bağımsız aday için ayrılan bölümden dışarı taşırmamak suretiyle “TERCİH” veya “EVET” mührünü basması, “TERCİH” veya “EVET” mührü dışında herhangi bir yerine imza atmaması veya işaret koymaması, aksi halde oyunun geçersiz sayılacağı, birleşik oy pusulasını düzgün bir şekilde katlayıp zarfa koyması ve yapıştırması gerektiği,</a:t>
            </a:r>
          </a:p>
          <a:p>
            <a:pPr marL="0" indent="0">
              <a:buNone/>
            </a:pPr>
            <a:endParaRPr lang="tr-TR" sz="2200" dirty="0"/>
          </a:p>
        </p:txBody>
      </p:sp>
    </p:spTree>
    <p:extLst>
      <p:ext uri="{BB962C8B-B14F-4D97-AF65-F5344CB8AC3E}">
        <p14:creationId xmlns:p14="http://schemas.microsoft.com/office/powerpoint/2010/main" val="3202280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1052736"/>
            <a:ext cx="7975798" cy="5616624"/>
          </a:xfrm>
        </p:spPr>
        <p:txBody>
          <a:bodyPr/>
          <a:lstStyle/>
          <a:p>
            <a:pPr marL="0" indent="0">
              <a:buNone/>
            </a:pPr>
            <a:endParaRPr lang="tr-TR" sz="2200" b="1" dirty="0" smtClean="0"/>
          </a:p>
          <a:p>
            <a:pPr marL="0" indent="0" algn="just">
              <a:buNone/>
            </a:pPr>
            <a:r>
              <a:rPr lang="tr-TR" sz="2200" b="1" dirty="0" err="1" smtClean="0"/>
              <a:t>bb</a:t>
            </a:r>
            <a:r>
              <a:rPr lang="tr-TR" sz="2200" b="1" dirty="0"/>
              <a:t>) </a:t>
            </a:r>
            <a:r>
              <a:rPr lang="tr-TR" sz="2200" dirty="0"/>
              <a:t>Seçmenin; cep telefonu, fotoğraf veya film makinesi gibi görüntü kaydedici veya haberleşme sağlayıcı cihazlarla kapalı oy verme yerine girmesinin yasak olduğu ve cezasının bulunduğu, bu tür cihazlar varsa oy verme işlemi bittikten sonra iade edilmek üzere bırakılması gerektiği (298/92),</a:t>
            </a:r>
          </a:p>
          <a:p>
            <a:pPr marL="0" indent="0" algn="just">
              <a:buNone/>
            </a:pPr>
            <a:r>
              <a:rPr lang="tr-TR" sz="2200" b="1" dirty="0" err="1"/>
              <a:t>bc</a:t>
            </a:r>
            <a:r>
              <a:rPr lang="tr-TR" sz="2200" b="1" dirty="0"/>
              <a:t>) </a:t>
            </a:r>
            <a:r>
              <a:rPr lang="tr-TR" sz="2200" dirty="0"/>
              <a:t>Birleşik oy pusulalarından başka, zarfa hiçbir şey koymaması, aksi halde kullandığı oyun geçersiz olacağı,</a:t>
            </a:r>
          </a:p>
          <a:p>
            <a:pPr marL="0" indent="0" algn="just">
              <a:buNone/>
            </a:pPr>
            <a:r>
              <a:rPr lang="tr-TR" sz="2200" b="1" dirty="0" err="1"/>
              <a:t>bd</a:t>
            </a:r>
            <a:r>
              <a:rPr lang="tr-TR" sz="2200" b="1" dirty="0"/>
              <a:t>) </a:t>
            </a:r>
            <a:r>
              <a:rPr lang="tr-TR" sz="2200" dirty="0"/>
              <a:t>Seçmene birleşik oy pusulaları verildikten sonra hata veya başka bir neden ileri sürülerek yeni bir birleşik oy pusulası verilemeyeceği,</a:t>
            </a:r>
          </a:p>
          <a:p>
            <a:pPr marL="0" indent="0" algn="just">
              <a:buNone/>
            </a:pPr>
            <a:r>
              <a:rPr lang="tr-TR" sz="2200" b="1" dirty="0"/>
              <a:t>be) </a:t>
            </a:r>
            <a:r>
              <a:rPr lang="tr-TR" sz="2200" dirty="0"/>
              <a:t>Cumhurbaşkanı ve milletvekili seçimi oy pusulalarının aynı zarfa konulacağı, açıklanır.</a:t>
            </a:r>
          </a:p>
          <a:p>
            <a:pPr marL="0" indent="0">
              <a:buNone/>
            </a:pPr>
            <a:endParaRPr lang="tr-TR" dirty="0"/>
          </a:p>
        </p:txBody>
      </p:sp>
    </p:spTree>
    <p:extLst>
      <p:ext uri="{BB962C8B-B14F-4D97-AF65-F5344CB8AC3E}">
        <p14:creationId xmlns:p14="http://schemas.microsoft.com/office/powerpoint/2010/main" val="16759609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dirty="0"/>
              <a:t>Seçmen, sandık kurulu başkanının açıkladığı şekilde hareket ettikten sonra kapalı oy verme yerinden çıkıp, zarfı sandığa bizzat atar. Kurul başkanı oyunu kullanan seçmene kimlik kartını verirken seçmen listesindeki adı karşısına imza cetveli kullanarak imzasını attırır. Seçmen, imza atmasını bilmiyor veya herhangi bir sakatlığı nedeniyle imza atacak durumda bulunmuyorsa, sol elinin başparmağını basar. Sol elinin başparmağı olmayanların hangi parmağını bastığı listenin imza bölümüne ayrıca yazılır. Hiç parmağı olmayan seçmenin durumu adı karşısına yazılıp başkan tarafından imzalanır (298/93)</a:t>
            </a:r>
          </a:p>
          <a:p>
            <a:pPr marL="0" indent="0" algn="just">
              <a:buNone/>
            </a:pPr>
            <a:r>
              <a:rPr lang="tr-TR" sz="2200" dirty="0"/>
              <a:t>Sandık kurulu başkanı, oyunu kullanmış, mührünü teslim etmiş ve sandık seçmen listesini imzalamış seçmenlerin, seçmen bilgi kâğıdının arka yüzünü imzalayıp mühürledikten sonra kimliği ile birlikte kendisine iade eder. Sandık kurulu başkanları, bu işlemlerin düzenli bir biçimde yapılıp yapılmadığını denetler.</a:t>
            </a:r>
          </a:p>
          <a:p>
            <a:pPr marL="0" indent="0">
              <a:buNone/>
            </a:pPr>
            <a:endParaRPr lang="tr-TR" dirty="0"/>
          </a:p>
        </p:txBody>
      </p:sp>
    </p:spTree>
    <p:extLst>
      <p:ext uri="{BB962C8B-B14F-4D97-AF65-F5344CB8AC3E}">
        <p14:creationId xmlns:p14="http://schemas.microsoft.com/office/powerpoint/2010/main" val="4033244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395536" y="1052736"/>
            <a:ext cx="8047806" cy="5556275"/>
          </a:xfrm>
        </p:spPr>
        <p:txBody>
          <a:bodyPr/>
          <a:lstStyle/>
          <a:p>
            <a:pPr marL="0" indent="0" algn="just">
              <a:buNone/>
            </a:pPr>
            <a:endParaRPr lang="tr-TR" sz="2200" dirty="0" smtClean="0"/>
          </a:p>
          <a:p>
            <a:pPr marL="0" indent="0" algn="just">
              <a:buNone/>
            </a:pPr>
            <a:r>
              <a:rPr lang="tr-TR" sz="2200" dirty="0" smtClean="0"/>
              <a:t>Tutuklular </a:t>
            </a:r>
            <a:r>
              <a:rPr lang="tr-TR" sz="2200" dirty="0"/>
              <a:t>yeterli güvenlik tedbirleri alındıktan sonra, ceza infaz kurumu idaresinin belirleyeceği bir düzen içinde oy kullanacakları sandık bölgesine getirilir. Tutukluların serbest ve gizlilik içinde oylarını kullanmaları sandık kurulunca sağlanır.</a:t>
            </a:r>
          </a:p>
          <a:p>
            <a:pPr marL="0" indent="0" algn="just">
              <a:buNone/>
            </a:pPr>
            <a:r>
              <a:rPr lang="tr-TR" sz="2200" dirty="0"/>
              <a:t>Seçmenlerden ceza infaz kurumlarında tutuklu bulunanlar, oyunu kullandıktan sonra yetkililerce sandık çevresinden götürülürler.</a:t>
            </a:r>
          </a:p>
          <a:p>
            <a:pPr marL="0" indent="0" algn="just">
              <a:buNone/>
            </a:pPr>
            <a:r>
              <a:rPr lang="tr-TR" sz="2200" dirty="0"/>
              <a:t>Zarf ve birleşik oy pusulasını alan seçmenin oyunu kullanmadan önce danışmak veya görüşmek amacı ile başka bir yere gitmesine veya sandık çevresinde başka bir kimse ile görüşmesine izin verilmez.</a:t>
            </a:r>
          </a:p>
          <a:p>
            <a:pPr marL="0" indent="0" algn="just">
              <a:buNone/>
            </a:pPr>
            <a:r>
              <a:rPr lang="tr-TR" sz="2200" dirty="0"/>
              <a:t>Kapalı oy verme yerine girmeyen veya birleşik oy pusulası ile oy zarfını aldığı halde oy kullanmayan seçmenden birleşik oy pusulası, zarf ve mühür geri alınır (298/78, 88, 91, 93, 101; 2839/27).</a:t>
            </a:r>
          </a:p>
          <a:p>
            <a:pPr marL="0" indent="0">
              <a:buNone/>
            </a:pPr>
            <a:endParaRPr lang="tr-TR" dirty="0"/>
          </a:p>
        </p:txBody>
      </p:sp>
    </p:spTree>
    <p:extLst>
      <p:ext uri="{BB962C8B-B14F-4D97-AF65-F5344CB8AC3E}">
        <p14:creationId xmlns:p14="http://schemas.microsoft.com/office/powerpoint/2010/main" val="1863257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b="1" dirty="0"/>
              <a:t>Kapalı oy verme yerinde seçmenin uyması gereken kurallar</a:t>
            </a:r>
          </a:p>
          <a:p>
            <a:pPr marL="0" indent="0" algn="just">
              <a:buNone/>
            </a:pPr>
            <a:r>
              <a:rPr lang="tr-TR" sz="2200" b="1" dirty="0" smtClean="0"/>
              <a:t>Seçmen</a:t>
            </a:r>
            <a:r>
              <a:rPr lang="tr-TR" sz="2200" b="1" dirty="0"/>
              <a:t>, kapalı oy verme yerinden dışarı çıkmadıkça, hiç kimse oraya giremez. </a:t>
            </a:r>
            <a:r>
              <a:rPr lang="tr-TR" sz="2200" dirty="0"/>
              <a:t>Ancak oy pusulalarını hazırlamak için, kapalı oy verme yerinde, normal süreden fazla kalan seçmenler, kurul başkanı tarafından makul bir süre verilerek uyarılır. Bu uyarıya rağmen kapalı oy verme yerinden çıkmayan seçmen, oradan çıkarılır (298/92).</a:t>
            </a:r>
          </a:p>
          <a:p>
            <a:pPr marL="0" indent="0" algn="just">
              <a:buNone/>
            </a:pPr>
            <a:r>
              <a:rPr lang="tr-TR" sz="2200" b="1" dirty="0"/>
              <a:t>Engellilerin oy kullanması</a:t>
            </a:r>
          </a:p>
          <a:p>
            <a:pPr marL="0" indent="0" algn="just">
              <a:buNone/>
            </a:pPr>
            <a:r>
              <a:rPr lang="tr-TR" sz="2200" dirty="0" smtClean="0"/>
              <a:t>Görme </a:t>
            </a:r>
            <a:r>
              <a:rPr lang="tr-TR" sz="2200" dirty="0"/>
              <a:t>engelliler, felçliler, elleri eksik olanlar veya bu gibi bedeni engelleri açıkça belli olanlar o seçim çevresi seçmeni olan ve o sırada </a:t>
            </a:r>
            <a:r>
              <a:rPr lang="tr-TR" sz="2200" b="1" dirty="0"/>
              <a:t>sandık çevresinde bulunan akrabalarından birinin, akrabası yoksa diğer herhangi bir seçmenin yardımı  ile oylarını kullanabilirler. Bir seçmen birden fazla engelliye yardım edemez </a:t>
            </a:r>
            <a:r>
              <a:rPr lang="tr-TR" sz="2200" dirty="0"/>
              <a:t>(298/93-2).</a:t>
            </a:r>
          </a:p>
          <a:p>
            <a:pPr marL="0" indent="0" algn="just">
              <a:buNone/>
            </a:pPr>
            <a:r>
              <a:rPr lang="tr-TR" sz="2200" dirty="0"/>
              <a:t>Sandık kurulu başkan veya üyeleri, engelli seçmenlere yardım etmek amacıyla oy verme kabinine giremez, oy kullanma sırasında yardım edemez.</a:t>
            </a:r>
          </a:p>
          <a:p>
            <a:pPr marL="0" indent="0" algn="just">
              <a:buNone/>
            </a:pPr>
            <a:endParaRPr lang="tr-TR" sz="2200" dirty="0"/>
          </a:p>
        </p:txBody>
      </p:sp>
    </p:spTree>
    <p:extLst>
      <p:ext uri="{BB962C8B-B14F-4D97-AF65-F5344CB8AC3E}">
        <p14:creationId xmlns:p14="http://schemas.microsoft.com/office/powerpoint/2010/main" val="91194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7992888" cy="5616624"/>
          </a:xfrm>
        </p:spPr>
        <p:txBody>
          <a:bodyPr/>
          <a:lstStyle/>
          <a:p>
            <a:pPr marL="0" indent="0" algn="just">
              <a:lnSpc>
                <a:spcPct val="100000"/>
              </a:lnSpc>
              <a:spcBef>
                <a:spcPts val="600"/>
              </a:spcBef>
              <a:buNone/>
            </a:pPr>
            <a:r>
              <a:rPr lang="tr-TR" sz="2200" dirty="0" smtClean="0"/>
              <a:t>Buna </a:t>
            </a:r>
            <a:r>
              <a:rPr lang="tr-TR" sz="2200" dirty="0"/>
              <a:t>rağmen beş asıl ve beş yedek üyenin tümü belirlenemediği takdirde, seçime katılma yeterliliğine sahip ve o ilçede teşkilatı bulunan diğer siyasi partiler arasından ad çekilir. Ad çekmedeki sıraya göre, eksik üyelik sayısı kadar adı çıkan siyasi partinin, aynı usulle bildireceği kimselerle sandık kurulu üyelikleri tamamlanır.</a:t>
            </a:r>
          </a:p>
          <a:p>
            <a:pPr marL="0" indent="0" algn="just">
              <a:lnSpc>
                <a:spcPct val="100000"/>
              </a:lnSpc>
              <a:spcBef>
                <a:spcPts val="600"/>
              </a:spcBef>
              <a:buNone/>
            </a:pPr>
            <a:r>
              <a:rPr lang="tr-TR" sz="2200" dirty="0" smtClean="0"/>
              <a:t>İlçe </a:t>
            </a:r>
            <a:r>
              <a:rPr lang="tr-TR" sz="2200" dirty="0"/>
              <a:t>seçim kurulu başkanı, sandık kurulunun kalan bir asıl ve bir yedek üyesini belirlemek için önce, 22 </a:t>
            </a:r>
            <a:r>
              <a:rPr lang="tr-TR" sz="2200" dirty="0" err="1"/>
              <a:t>nci</a:t>
            </a:r>
            <a:r>
              <a:rPr lang="tr-TR" sz="2200" dirty="0"/>
              <a:t> maddenin birinci fıkrası uyarınca bildirilen listeden sandık kurulu başkanı olarak belirlenmeyenler arasından, ihtiyaç duyulan sandık kurulu üye sayısının iki katı kamu görevlisini ad çekme suretiyle tespit eder ve bu kişilerden mani hali  bulunmayanları sandık kurulu asıl ve yedek üyesi olarak belirler</a:t>
            </a:r>
            <a:r>
              <a:rPr lang="tr-TR" sz="2200" b="1" dirty="0"/>
              <a:t>.</a:t>
            </a:r>
            <a:endParaRPr lang="tr-TR" sz="2200" dirty="0"/>
          </a:p>
          <a:p>
            <a:pPr marL="0" indent="0" algn="just">
              <a:lnSpc>
                <a:spcPct val="100000"/>
              </a:lnSpc>
              <a:spcBef>
                <a:spcPts val="600"/>
              </a:spcBef>
              <a:buNone/>
            </a:pPr>
            <a:r>
              <a:rPr lang="tr-TR" sz="2200" dirty="0" smtClean="0"/>
              <a:t>Üyeliklerin </a:t>
            </a:r>
            <a:r>
              <a:rPr lang="tr-TR" sz="2200" dirty="0"/>
              <a:t>bu şekilde doldurulması mümkün olmazsa, eksiklikler, ilçe seçim kurulu başkanı tarafından, o çevrede bulunan ve sandık kurulunda görev verilmesinde sakınca olmayan kimseler arasından tamamlanır (298/23).</a:t>
            </a:r>
          </a:p>
          <a:p>
            <a:pPr marL="0" indent="0">
              <a:buNone/>
            </a:pPr>
            <a:endParaRPr lang="tr-TR" dirty="0"/>
          </a:p>
        </p:txBody>
      </p:sp>
    </p:spTree>
    <p:extLst>
      <p:ext uri="{BB962C8B-B14F-4D97-AF65-F5344CB8AC3E}">
        <p14:creationId xmlns:p14="http://schemas.microsoft.com/office/powerpoint/2010/main" val="4194578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179512" y="1052736"/>
            <a:ext cx="8712968" cy="5688632"/>
          </a:xfrm>
        </p:spPr>
        <p:txBody>
          <a:bodyPr/>
          <a:lstStyle/>
          <a:p>
            <a:pPr marL="0" indent="0" algn="just">
              <a:buNone/>
            </a:pPr>
            <a:r>
              <a:rPr lang="tr-TR" sz="2200" b="1" dirty="0"/>
              <a:t>Okuma - yazma bilmeyen seçmenlerin oy kullanmaları</a:t>
            </a:r>
          </a:p>
          <a:p>
            <a:pPr marL="0" indent="0" algn="just">
              <a:buNone/>
            </a:pPr>
            <a:r>
              <a:rPr lang="tr-TR" sz="2200" dirty="0" smtClean="0"/>
              <a:t>Okuma </a:t>
            </a:r>
            <a:r>
              <a:rPr lang="tr-TR" sz="2200" dirty="0"/>
              <a:t>- yazma bilmeyen seçmenlere, oylarını kullanmaları konusunda başkaları tarafından sandık çevresinde yardım edilemez. Okuma - yazma bilmeyen seçmen, sorduğu ve istediği takdirde sandık kurulu başkanı, sadece birleşik oy pusulaları üzerinde bulunan cumhurbaşkanı adayı, siyasi parti ve ittifakların işaretlerinden hangisinin hangi aday veya partiye ait olduğunu ve tercih ettiği cumhurbaşkanı adayı, siyasi parti ve ittifakların  diğer bölüme taşırmamak suretiyle "TERCİH" veya "EVET" mührünü basması ve birleşik oy pusulalarını katlayıp sarı renkli zarfa koyarak ağzını yapıştırması gerektiğini anlatır.</a:t>
            </a:r>
          </a:p>
          <a:p>
            <a:pPr marL="0" indent="0" algn="just">
              <a:buNone/>
            </a:pPr>
            <a:r>
              <a:rPr lang="tr-TR" sz="2200" dirty="0"/>
              <a:t>Okuma - yazma bilmeyen seçmenlere oy verme sırasında yardım etmek amacıyla oy verme yerine kendisinden başka kimse giremez ve oy kullanma sırasında yardım edemez.</a:t>
            </a:r>
          </a:p>
          <a:p>
            <a:pPr marL="0" indent="0" algn="just">
              <a:buNone/>
            </a:pPr>
            <a:r>
              <a:rPr lang="tr-TR" sz="2200" b="1" dirty="0"/>
              <a:t>Oy kullanmada öncelik</a:t>
            </a:r>
          </a:p>
          <a:p>
            <a:pPr marL="0" indent="0" algn="just">
              <a:lnSpc>
                <a:spcPct val="100000"/>
              </a:lnSpc>
              <a:spcBef>
                <a:spcPts val="0"/>
              </a:spcBef>
              <a:buNone/>
            </a:pPr>
            <a:r>
              <a:rPr lang="tr-TR" sz="2200" dirty="0" smtClean="0"/>
              <a:t>Gebeler</a:t>
            </a:r>
            <a:r>
              <a:rPr lang="tr-TR" sz="2200" dirty="0"/>
              <a:t>, hastalar ve engelliler sıra bekletilmeden oylarını verirler.</a:t>
            </a:r>
          </a:p>
          <a:p>
            <a:pPr marL="0" indent="0" algn="just">
              <a:lnSpc>
                <a:spcPct val="100000"/>
              </a:lnSpc>
              <a:spcBef>
                <a:spcPts val="0"/>
              </a:spcBef>
              <a:buNone/>
            </a:pPr>
            <a:r>
              <a:rPr lang="tr-TR" sz="2200" dirty="0"/>
              <a:t>Engellilere yardım edenler ile güvenlik görevlileri ve yaşlıların da öncelikle oy kullanmalarına izin verilebilir (298/90).</a:t>
            </a:r>
          </a:p>
          <a:p>
            <a:pPr marL="0" indent="0">
              <a:buNone/>
            </a:pPr>
            <a:endParaRPr lang="tr-TR" dirty="0"/>
          </a:p>
        </p:txBody>
      </p:sp>
    </p:spTree>
    <p:extLst>
      <p:ext uri="{BB962C8B-B14F-4D97-AF65-F5344CB8AC3E}">
        <p14:creationId xmlns:p14="http://schemas.microsoft.com/office/powerpoint/2010/main" val="1561835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000" b="1" dirty="0"/>
              <a:t>Kapalı oy verme yerine girme yasağı</a:t>
            </a:r>
          </a:p>
          <a:p>
            <a:pPr marL="0" indent="0" algn="just">
              <a:buNone/>
            </a:pPr>
            <a:r>
              <a:rPr lang="tr-TR" sz="2000" dirty="0" smtClean="0"/>
              <a:t>Sandık </a:t>
            </a:r>
            <a:r>
              <a:rPr lang="tr-TR" sz="2000" dirty="0"/>
              <a:t>kurulu başkan veya üyeleri, oy verme sırasında seçmenlere yardım etmek amacıyla </a:t>
            </a:r>
            <a:r>
              <a:rPr lang="tr-TR" sz="2000" b="1" dirty="0"/>
              <a:t>kapalı oy verme yerine giremez.</a:t>
            </a:r>
            <a:endParaRPr lang="tr-TR" sz="2000" dirty="0"/>
          </a:p>
          <a:p>
            <a:pPr marL="0" indent="0" algn="just">
              <a:buNone/>
            </a:pPr>
            <a:r>
              <a:rPr lang="tr-TR" sz="2000" b="1" dirty="0"/>
              <a:t>Sandık seçmen listesine kayıtlı olmayan seçmenlerin oy </a:t>
            </a:r>
            <a:r>
              <a:rPr lang="tr-TR" sz="2000" b="1" dirty="0" smtClean="0"/>
              <a:t>kullanması</a:t>
            </a:r>
          </a:p>
          <a:p>
            <a:pPr marL="0" indent="0" algn="just">
              <a:lnSpc>
                <a:spcPct val="100000"/>
              </a:lnSpc>
              <a:spcBef>
                <a:spcPts val="0"/>
              </a:spcBef>
              <a:buNone/>
            </a:pPr>
            <a:r>
              <a:rPr lang="tr-TR" sz="2000" dirty="0" smtClean="0"/>
              <a:t>İlçe </a:t>
            </a:r>
            <a:r>
              <a:rPr lang="tr-TR" sz="2000" dirty="0"/>
              <a:t>seçim kurulu başkanı, seçimin yapıldığı çevrede oy verme hakkına sahip olduğu halde, (Seçimin yapıldığı seçim çevresindeki seçmen listesinde kayıtlı olması koşuluyla) görev yaptığı sandığa ait seçmen listesinde kayıtlı bulunmayan (298/3);</a:t>
            </a:r>
          </a:p>
          <a:p>
            <a:pPr marL="0" lvl="0" indent="0" algn="just">
              <a:lnSpc>
                <a:spcPct val="100000"/>
              </a:lnSpc>
              <a:spcBef>
                <a:spcPts val="0"/>
              </a:spcBef>
              <a:buNone/>
            </a:pPr>
            <a:r>
              <a:rPr lang="tr-TR" sz="2000" dirty="0"/>
              <a:t>Sandık kurulu başkan ve üyeleri ile bina sorumlularının,</a:t>
            </a:r>
          </a:p>
          <a:p>
            <a:pPr marL="0" lvl="0" indent="0" algn="just">
              <a:lnSpc>
                <a:spcPct val="100000"/>
              </a:lnSpc>
              <a:spcBef>
                <a:spcPts val="0"/>
              </a:spcBef>
              <a:buNone/>
            </a:pPr>
            <a:r>
              <a:rPr lang="tr-TR" sz="2000" dirty="0"/>
              <a:t>Seçimin güvenliğini sağlamakla görevli kolluk güçlerinin,</a:t>
            </a:r>
          </a:p>
          <a:p>
            <a:pPr marL="0" lvl="0" indent="0" algn="just">
              <a:lnSpc>
                <a:spcPct val="100000"/>
              </a:lnSpc>
              <a:spcBef>
                <a:spcPts val="0"/>
              </a:spcBef>
              <a:buNone/>
            </a:pPr>
            <a:r>
              <a:rPr lang="tr-TR" sz="2000" dirty="0"/>
              <a:t>İlçe seçim kurulu tarafından sandık kurulu üyelerini görev yerine ulaştırmak için görevlendirilmiş kişilerin,</a:t>
            </a:r>
          </a:p>
          <a:p>
            <a:pPr marL="0" indent="0" algn="just">
              <a:lnSpc>
                <a:spcPct val="100000"/>
              </a:lnSpc>
              <a:spcBef>
                <a:spcPts val="0"/>
              </a:spcBef>
              <a:buNone/>
            </a:pPr>
            <a:r>
              <a:rPr lang="tr-TR" sz="2000" dirty="0"/>
              <a:t>her birine seçmen olduğunu ve seçimde oy kullanabileceğini gösteren ve sandık seçmen listesindeki bilgileri kapsayan bir belge verir (Örnek: 142). Ayrıca, bu seçmenlerin esas kayıtlı olduğu sandık seçmen listesine meşruhat verilmek üzere kayıtlı bulunduğu sandık kurulu başkanlığına durumu yazı ile bildirir.</a:t>
            </a:r>
          </a:p>
          <a:p>
            <a:pPr marL="0" indent="0">
              <a:buNone/>
            </a:pPr>
            <a:endParaRPr lang="tr-TR" sz="2200" dirty="0"/>
          </a:p>
        </p:txBody>
      </p:sp>
    </p:spTree>
    <p:extLst>
      <p:ext uri="{BB962C8B-B14F-4D97-AF65-F5344CB8AC3E}">
        <p14:creationId xmlns:p14="http://schemas.microsoft.com/office/powerpoint/2010/main" val="2113836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749970"/>
          </a:xfrm>
        </p:spPr>
        <p:txBody>
          <a:bodyPr/>
          <a:lstStyle/>
          <a:p>
            <a:endParaRPr lang="tr-TR" dirty="0"/>
          </a:p>
        </p:txBody>
      </p:sp>
      <p:sp>
        <p:nvSpPr>
          <p:cNvPr id="3" name="İçerik Yer Tutucusu 2"/>
          <p:cNvSpPr>
            <a:spLocks noGrp="1"/>
          </p:cNvSpPr>
          <p:nvPr>
            <p:ph idx="1"/>
          </p:nvPr>
        </p:nvSpPr>
        <p:spPr>
          <a:xfrm>
            <a:off x="323528" y="1340768"/>
            <a:ext cx="8280920" cy="5256584"/>
          </a:xfrm>
        </p:spPr>
        <p:txBody>
          <a:bodyPr/>
          <a:lstStyle/>
          <a:p>
            <a:pPr marL="0" indent="0" algn="just">
              <a:buNone/>
            </a:pPr>
            <a:r>
              <a:rPr lang="tr-TR" sz="2000" dirty="0" smtClean="0"/>
              <a:t>Bu </a:t>
            </a:r>
            <a:r>
              <a:rPr lang="tr-TR" sz="2000" dirty="0"/>
              <a:t>madde uyarınca, ilçe seçim kurulu başkanı tarafından kendilerine oy kullanma hakkı bulunduğuna ilişkin olarak belge verilen görevliler, bu belge ile görevli oldukları sandık bölgesinde oy verirler.</a:t>
            </a:r>
          </a:p>
          <a:p>
            <a:pPr marL="0" indent="0" algn="just">
              <a:buNone/>
            </a:pPr>
            <a:r>
              <a:rPr lang="tr-TR" sz="2000" dirty="0"/>
              <a:t>Milletvekilleri, milletvekili kimliği ile seçmen bilgi kâğıdını; cumhurbaşkanı adayları ve milletvekili adayları ise herhangi bir il seçim kurulu başkanınca cumhurbaşkanı veya milletvekili adayı olduklarına ilişkin meşruhat verilmiş seçmen bilgi kâğıdını göstermek suretiyle kayıtlı oldukları seçim çevresi dışında da oylarını kullanabilirler. (İlçe seçim kurulunca 298 sayılı Kanun'un 44. maddesi hükmü uyarınca düzenlenen seçmen bilgi kâğıtları esas alınır.)</a:t>
            </a:r>
          </a:p>
          <a:p>
            <a:pPr marL="0" indent="0" algn="just">
              <a:buNone/>
            </a:pPr>
            <a:r>
              <a:rPr lang="tr-TR" sz="2000" dirty="0"/>
              <a:t>Sandık kurulu, bu madde kapsamında oy kullanan kimselerin ilgili belgelerini, oy verme işleminden önce alır. Bu belgeler, diğer seçim evrakı ile birlikte ilçe seçim kuruluna teslim edilir.</a:t>
            </a:r>
          </a:p>
          <a:p>
            <a:pPr marL="0" indent="0" algn="just">
              <a:buNone/>
            </a:pPr>
            <a:r>
              <a:rPr lang="tr-TR" sz="2000" dirty="0"/>
              <a:t>Bu madde uyarınca oy kullanan seçmenlerin ad ve soyadları ile kimlik bilgileri, oy kullandıkları sandık seçmen listesinin sonuna yazılarak karşısına imzaları alınır (298/94).</a:t>
            </a:r>
          </a:p>
          <a:p>
            <a:pPr marL="0" indent="0" algn="just">
              <a:buNone/>
            </a:pPr>
            <a:r>
              <a:rPr lang="tr-TR" sz="2000" dirty="0"/>
              <a:t>Yukarıda sayılan seçmenlerin sayısı o sandık seçmen listesine dâhil edilmez; oy kullanan seçmenlerin toplamına dâhil edilir.</a:t>
            </a:r>
          </a:p>
          <a:p>
            <a:pPr marL="0" indent="0">
              <a:buNone/>
            </a:pPr>
            <a:endParaRPr lang="tr-TR" dirty="0"/>
          </a:p>
        </p:txBody>
      </p:sp>
    </p:spTree>
    <p:extLst>
      <p:ext uri="{BB962C8B-B14F-4D97-AF65-F5344CB8AC3E}">
        <p14:creationId xmlns:p14="http://schemas.microsoft.com/office/powerpoint/2010/main" val="313072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395536" y="1052736"/>
            <a:ext cx="8119814" cy="5544616"/>
          </a:xfrm>
        </p:spPr>
        <p:txBody>
          <a:bodyPr/>
          <a:lstStyle/>
          <a:p>
            <a:pPr marL="0" indent="0" algn="just">
              <a:buNone/>
            </a:pPr>
            <a:r>
              <a:rPr lang="tr-TR" sz="2200" b="1" dirty="0"/>
              <a:t>Sayım ve döküm başlamadan önce yapılacak işler </a:t>
            </a:r>
          </a:p>
          <a:p>
            <a:pPr marL="0" indent="0" algn="just">
              <a:buNone/>
            </a:pPr>
            <a:r>
              <a:rPr lang="tr-TR" sz="2200" dirty="0"/>
              <a:t>Oy verme bitince, kurul başkanı bunu yüksek sesle ilân eder ve oy vermenin bittiği saat tutanak defterine geçirilir. Oy sandıkları Genelge’nin 25. maddesinde belirlenen oy verme bitiş saatinden önce açılamaz (298/96)</a:t>
            </a:r>
          </a:p>
          <a:p>
            <a:pPr marL="0" indent="0" algn="just">
              <a:buNone/>
            </a:pPr>
            <a:r>
              <a:rPr lang="tr-TR" sz="2200" dirty="0"/>
              <a:t>Sandık seçmen listesindeki bütün seçmenlerin oylarını kullanmış olmaları halinde dahi oy vermenin bitim saatinden önce sandıklar kesinlikle açılmayacaktır.</a:t>
            </a:r>
          </a:p>
          <a:p>
            <a:pPr marL="0" indent="0" algn="just">
              <a:buNone/>
            </a:pPr>
            <a:r>
              <a:rPr lang="tr-TR" sz="2200" b="1" dirty="0"/>
              <a:t>Seyyar sandık kurulu ile ilişkilendirilen sandıklarda sayım ve döküm başlamadan önce yapılacak işler</a:t>
            </a:r>
          </a:p>
          <a:p>
            <a:pPr marL="0" indent="0" algn="just">
              <a:buNone/>
            </a:pPr>
            <a:r>
              <a:rPr lang="tr-TR" sz="2200" b="1" i="1" u="heavy" dirty="0" smtClean="0"/>
              <a:t>Seyyar  </a:t>
            </a:r>
            <a:r>
              <a:rPr lang="tr-TR" sz="2200" b="1" i="1" u="heavy" dirty="0"/>
              <a:t>sandık  kurulu  ile  ilişkilendirilen  sandık  kurulu,  seyyar  sandık  </a:t>
            </a:r>
            <a:r>
              <a:rPr lang="tr-TR" sz="2200" b="1" i="1" u="heavy" dirty="0" smtClean="0"/>
              <a:t>kurulu </a:t>
            </a:r>
            <a:r>
              <a:rPr lang="tr-TR" sz="2200" u="heavy" dirty="0" smtClean="0"/>
              <a:t> </a:t>
            </a:r>
            <a:r>
              <a:rPr lang="tr-TR" sz="2200" b="1" i="1" u="heavy" dirty="0"/>
              <a:t>gelmeden  ve  uygunluk  teslim  tutanağı  ile  seyyar  sandık  kuruluna  ait  zarflar  </a:t>
            </a:r>
            <a:r>
              <a:rPr lang="tr-TR" sz="2200" b="1" i="1" u="heavy" dirty="0" smtClean="0"/>
              <a:t>teslim </a:t>
            </a:r>
            <a:r>
              <a:rPr lang="tr-TR" sz="2200" u="heavy" dirty="0" smtClean="0"/>
              <a:t> </a:t>
            </a:r>
            <a:r>
              <a:rPr lang="tr-TR" sz="2200" b="1" i="1" u="heavy" dirty="0"/>
              <a:t>alınmadan kendi sandığını açamaz.</a:t>
            </a:r>
            <a:endParaRPr lang="tr-TR" sz="2200" dirty="0"/>
          </a:p>
          <a:p>
            <a:pPr marL="0" indent="0" algn="just">
              <a:buNone/>
            </a:pPr>
            <a:r>
              <a:rPr lang="tr-TR" sz="2200" dirty="0"/>
              <a:t>Bu sandık kurulları, oy sayımına geçmeden önce 135/II sayılı Genelge hükümlerini dikkate alarak işlem yaparlar</a:t>
            </a:r>
          </a:p>
          <a:p>
            <a:pPr marL="0" indent="0">
              <a:buNone/>
            </a:pPr>
            <a:endParaRPr lang="tr-TR" dirty="0"/>
          </a:p>
        </p:txBody>
      </p:sp>
    </p:spTree>
    <p:extLst>
      <p:ext uri="{BB962C8B-B14F-4D97-AF65-F5344CB8AC3E}">
        <p14:creationId xmlns:p14="http://schemas.microsoft.com/office/powerpoint/2010/main" val="675321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424936" cy="5544616"/>
          </a:xfrm>
        </p:spPr>
        <p:txBody>
          <a:bodyPr/>
          <a:lstStyle/>
          <a:p>
            <a:pPr marL="0" indent="0" algn="just">
              <a:buNone/>
            </a:pPr>
            <a:r>
              <a:rPr lang="tr-TR" sz="2000" b="1" dirty="0"/>
              <a:t>Sayım ve dökümün açık olması ve sayım düzeni</a:t>
            </a:r>
          </a:p>
          <a:p>
            <a:pPr marL="0" indent="0" algn="just">
              <a:buNone/>
            </a:pPr>
            <a:r>
              <a:rPr lang="tr-TR" sz="2000" dirty="0" smtClean="0"/>
              <a:t>Sayım </a:t>
            </a:r>
            <a:r>
              <a:rPr lang="tr-TR" sz="2000" dirty="0"/>
              <a:t>ve döküm açık olarak yapılır. Oy verme yerinde  bulunanlar sayım ve dökümü izleyebilirler.</a:t>
            </a:r>
          </a:p>
          <a:p>
            <a:pPr marL="0" indent="0" algn="just">
              <a:buNone/>
            </a:pPr>
            <a:r>
              <a:rPr lang="tr-TR" sz="2000" dirty="0"/>
              <a:t>Kurul; çalışmalarının düzenli yürütülmesi bakımından, sayım ve döküm masası etrafında boş kalması gereken kısmı, bir karar ile belirtir ve bu kısım etrafında orada bulunanların bu işlemleri izlemelerine engel olmayacak tedbirleri alabilir (298/95).</a:t>
            </a:r>
          </a:p>
          <a:p>
            <a:pPr marL="0" indent="0" algn="just">
              <a:buNone/>
            </a:pPr>
            <a:r>
              <a:rPr lang="tr-TR" sz="2000" b="1" dirty="0"/>
              <a:t>Sayım ve döküm sırasında sandığın bulunduğu odanın kapısı açık tutulur.</a:t>
            </a:r>
          </a:p>
          <a:p>
            <a:pPr marL="0" indent="0" algn="just">
              <a:buNone/>
            </a:pPr>
            <a:r>
              <a:rPr lang="tr-TR" sz="2000" b="1" dirty="0" smtClean="0"/>
              <a:t>Masa </a:t>
            </a:r>
            <a:r>
              <a:rPr lang="tr-TR" sz="2000" b="1" dirty="0"/>
              <a:t>üzerindeki eşyaların kaldırılması, oy verenler sayısının denetlenmesi ve tutanağa geçirilerek ilânı</a:t>
            </a:r>
            <a:endParaRPr lang="tr-TR" sz="2000" dirty="0"/>
          </a:p>
          <a:p>
            <a:pPr marL="0" indent="0" algn="just">
              <a:buNone/>
            </a:pPr>
            <a:r>
              <a:rPr lang="tr-TR" sz="2000" dirty="0" smtClean="0"/>
              <a:t>Masa </a:t>
            </a:r>
            <a:r>
              <a:rPr lang="tr-TR" sz="2000" dirty="0"/>
              <a:t>üzerinde, sandıktan başka ne varsa kaldırılır. Oy vermenin bittiği saat tutanak defterine geçirilir. Bundan sonra sandık seçmen listesinde yazılı seçmenlerin toplamı ile adları hizasındaki imza veya parmak izleri sayılarak oy vermiş olanların toplamı tespit edilir Örnek: 86-Milletvekili, Örnek: 404-Cumhurbaşkanı (oylamanın referandum şeklinde yapılması halinde Örnek: 404/A) sayılı sandık sonuç tutanağına geçirilir ve sonuç yüksek sesle ilân edilir (298/96).</a:t>
            </a:r>
          </a:p>
          <a:p>
            <a:pPr marL="0" indent="0">
              <a:buNone/>
            </a:pPr>
            <a:endParaRPr lang="tr-TR" dirty="0"/>
          </a:p>
        </p:txBody>
      </p:sp>
    </p:spTree>
    <p:extLst>
      <p:ext uri="{BB962C8B-B14F-4D97-AF65-F5344CB8AC3E}">
        <p14:creationId xmlns:p14="http://schemas.microsoft.com/office/powerpoint/2010/main" val="2680402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323528" y="1052736"/>
            <a:ext cx="8191822" cy="5544616"/>
          </a:xfrm>
        </p:spPr>
        <p:txBody>
          <a:bodyPr/>
          <a:lstStyle/>
          <a:p>
            <a:pPr marL="0" indent="0" algn="just">
              <a:buNone/>
            </a:pPr>
            <a:r>
              <a:rPr lang="tr-TR" sz="2000" b="1" dirty="0"/>
              <a:t>Kullanılmayan birleşik oy pusulaları ve zarflar</a:t>
            </a:r>
          </a:p>
          <a:p>
            <a:pPr marL="0" indent="0" algn="just">
              <a:buNone/>
            </a:pPr>
            <a:r>
              <a:rPr lang="tr-TR" sz="2000" dirty="0" smtClean="0"/>
              <a:t>Oy </a:t>
            </a:r>
            <a:r>
              <a:rPr lang="tr-TR" sz="2000" dirty="0"/>
              <a:t>zarflarından veya birleşik oy pusulalarından  kullanılmayanlar sayılır; oylarını veren seçmen sayısına eklenerek kurula teslim edilmiş bulunan birleşik oy pusulası toplamına veya zarf miktarı toplamına uygun olup olmadığı tespit edilir. Kullanılmayan birleşik oy pusulaları ve zarflar ayrı ayrı paketler haline getirilerek mühürlenir; üzerlerine sayıları yazılır. Kullanılmayan birleşik oy pusulası ve zarf sayısı Örnek: 86- Milletvekili, Örnek: 404-Cumhurbaşkanı (oylamanın referandum şeklinde yapılması halinde Örnek: 404/A) sayılı sandık sonuç tutanağına yazılır.</a:t>
            </a:r>
          </a:p>
          <a:p>
            <a:pPr marL="0" indent="0" algn="just">
              <a:buNone/>
            </a:pPr>
            <a:r>
              <a:rPr lang="tr-TR" sz="2000" dirty="0"/>
              <a:t>Sandık kurulu başkanı “TERCİH” veya “EVET” mühürlerini bir zarfa koyarak bu zarfın ağzını kapatır ve mühürler; kullanılmamış ve paketlenmiş olan birleşik oy pusulaları ve zarflarla birlikte, “TERCİH” veya “EVET” mühürleri konulmuş olan bu zarfı ilçe seçim veya görevli geçici ilçe seçim kuruluna teslim edilecek torbaya koyar (“TERCİH” veya “EVET” mührünü taşıyan kapalı zarfın konulduğu) ve torbanın bu kısmını sicimle bağlar.</a:t>
            </a:r>
          </a:p>
          <a:p>
            <a:pPr marL="0" indent="0" algn="just">
              <a:buNone/>
            </a:pPr>
            <a:r>
              <a:rPr lang="tr-TR" sz="2000" dirty="0"/>
              <a:t>Bu işlemler bitirildikten sonra sandıktan çıkacak birleşik oy pusulalarının konulmasına yarayan torbanın boş olduğu tespit ve ilân olunur. Bütün bu işlemler tutanağa geçirilir (298/97).</a:t>
            </a:r>
          </a:p>
          <a:p>
            <a:pPr marL="0" indent="0">
              <a:buNone/>
            </a:pPr>
            <a:endParaRPr lang="tr-TR" dirty="0"/>
          </a:p>
        </p:txBody>
      </p:sp>
    </p:spTree>
    <p:extLst>
      <p:ext uri="{BB962C8B-B14F-4D97-AF65-F5344CB8AC3E}">
        <p14:creationId xmlns:p14="http://schemas.microsoft.com/office/powerpoint/2010/main" val="38379887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352928" cy="5544616"/>
          </a:xfrm>
        </p:spPr>
        <p:txBody>
          <a:bodyPr/>
          <a:lstStyle/>
          <a:p>
            <a:pPr marL="0" indent="0" algn="just">
              <a:buNone/>
            </a:pPr>
            <a:r>
              <a:rPr lang="tr-TR" sz="2000" b="1" dirty="0"/>
              <a:t>Sandığın açılması, zarfların sayılması, geçerli ve geçersiz oy zarflarının ayrılması </a:t>
            </a:r>
            <a:endParaRPr lang="tr-TR" sz="2000" b="1" dirty="0" smtClean="0"/>
          </a:p>
          <a:p>
            <a:pPr marL="0" indent="0" algn="just">
              <a:buNone/>
            </a:pPr>
            <a:r>
              <a:rPr lang="tr-TR" sz="2000" dirty="0" smtClean="0"/>
              <a:t>Sandık</a:t>
            </a:r>
            <a:r>
              <a:rPr lang="tr-TR" sz="2000" dirty="0"/>
              <a:t>, yukarıdaki maddelerde belirtilen iş ve işlemler </a:t>
            </a:r>
            <a:r>
              <a:rPr lang="tr-TR" sz="2000" dirty="0" smtClean="0"/>
              <a:t>tamamlandıktan sonra</a:t>
            </a:r>
            <a:r>
              <a:rPr lang="tr-TR" sz="2000" dirty="0"/>
              <a:t>, oy verme yerinde hazır bulunanların gözü önünde, sandık kurulu başkanı tarafından açılır.</a:t>
            </a:r>
          </a:p>
          <a:p>
            <a:pPr marL="0" indent="0" algn="just">
              <a:buNone/>
            </a:pPr>
            <a:r>
              <a:rPr lang="tr-TR" sz="2000" dirty="0"/>
              <a:t>Sandıktan çıkan zarflar, sandık kurulu başkanı tarafından yüksek sesle iki defa sayılır. İki sayım arasında fark olursa, üçüncü sayım yapılarak sonucuna göre işlem yapılır ve seçimde kullanılan toplam zarf sayısı tespit edilir. Tespit edilen zarf sayısı, o seçime ait sandık sonuç tutanağının Örnek: 86-Milletvekili, Örnek: 404-Cumhurbaşkanı (oylamanın referandum şeklinde yapılması halinde Örnek: 404/A) ilgili yerine işlenir.</a:t>
            </a:r>
          </a:p>
          <a:p>
            <a:pPr marL="0" indent="0" algn="just">
              <a:buNone/>
            </a:pPr>
            <a:r>
              <a:rPr lang="tr-TR" sz="2000" dirty="0" smtClean="0"/>
              <a:t>Bütün </a:t>
            </a:r>
            <a:r>
              <a:rPr lang="tr-TR" sz="2000" dirty="0"/>
              <a:t>zarflar sayıldıktan sonra, geçerli olup olmaması yönünden aşağıdaki şekilde kontrol edilir.</a:t>
            </a:r>
          </a:p>
          <a:p>
            <a:pPr marL="0" lvl="0" indent="0" algn="just">
              <a:buNone/>
            </a:pPr>
            <a:r>
              <a:rPr lang="tr-TR" sz="2000" b="1" dirty="0" smtClean="0"/>
              <a:t>a)</a:t>
            </a:r>
            <a:r>
              <a:rPr lang="tr-TR" sz="2000" dirty="0" smtClean="0"/>
              <a:t> Sandık </a:t>
            </a:r>
            <a:r>
              <a:rPr lang="tr-TR" sz="2000" dirty="0"/>
              <a:t>kurulunca verilen biçim ve renkte olmayan,</a:t>
            </a:r>
          </a:p>
          <a:p>
            <a:pPr marL="0" lvl="0" indent="0" algn="just">
              <a:buNone/>
            </a:pPr>
            <a:r>
              <a:rPr lang="tr-TR" sz="2000" b="1" dirty="0" smtClean="0"/>
              <a:t>b)</a:t>
            </a:r>
            <a:r>
              <a:rPr lang="tr-TR" sz="2000" dirty="0" smtClean="0"/>
              <a:t> "Türkiye </a:t>
            </a:r>
            <a:r>
              <a:rPr lang="tr-TR" sz="2000" dirty="0"/>
              <a:t>Cumhuriyeti Yüksek Seçim Kurulu" filigranı olmayan kâğıttan imal edilmiş olan,</a:t>
            </a:r>
          </a:p>
          <a:p>
            <a:pPr marL="0" lvl="0" indent="0" algn="just">
              <a:buNone/>
            </a:pPr>
            <a:r>
              <a:rPr lang="tr-TR" sz="2000" b="1" dirty="0" smtClean="0"/>
              <a:t>c)</a:t>
            </a:r>
            <a:r>
              <a:rPr lang="tr-TR" sz="2000" dirty="0" smtClean="0"/>
              <a:t> Yüksek </a:t>
            </a:r>
            <a:r>
              <a:rPr lang="tr-TR" sz="2000" dirty="0"/>
              <a:t>Seçim Kurulu amblemi olmayan,</a:t>
            </a:r>
          </a:p>
          <a:p>
            <a:pPr marL="0" indent="0">
              <a:buNone/>
            </a:pPr>
            <a:endParaRPr lang="tr-TR" dirty="0"/>
          </a:p>
        </p:txBody>
      </p:sp>
    </p:spTree>
    <p:extLst>
      <p:ext uri="{BB962C8B-B14F-4D97-AF65-F5344CB8AC3E}">
        <p14:creationId xmlns:p14="http://schemas.microsoft.com/office/powerpoint/2010/main" val="3101350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424936" cy="5544616"/>
          </a:xfrm>
        </p:spPr>
        <p:txBody>
          <a:bodyPr/>
          <a:lstStyle/>
          <a:p>
            <a:pPr marL="0" lvl="0" indent="0" algn="just">
              <a:buNone/>
            </a:pPr>
            <a:r>
              <a:rPr lang="tr-TR" sz="2100" b="1" dirty="0" smtClean="0"/>
              <a:t>d)</a:t>
            </a:r>
            <a:r>
              <a:rPr lang="tr-TR" sz="2100" dirty="0" smtClean="0"/>
              <a:t> Üzerinde </a:t>
            </a:r>
            <a:r>
              <a:rPr lang="tr-TR" sz="2100" dirty="0"/>
              <a:t>İlçe Seçim Kurulu mührü bulunmayan,</a:t>
            </a:r>
          </a:p>
          <a:p>
            <a:pPr marL="0" lvl="0" indent="0" algn="just">
              <a:buNone/>
            </a:pPr>
            <a:r>
              <a:rPr lang="tr-TR" sz="2100" b="1" dirty="0"/>
              <a:t>e</a:t>
            </a:r>
            <a:r>
              <a:rPr lang="tr-TR" sz="2100" b="1" dirty="0" smtClean="0"/>
              <a:t>)</a:t>
            </a:r>
            <a:r>
              <a:rPr lang="tr-TR" sz="2100" dirty="0" smtClean="0"/>
              <a:t> Üzerinde </a:t>
            </a:r>
            <a:r>
              <a:rPr lang="tr-TR" sz="2100" dirty="0"/>
              <a:t>sandık kurulu mührü bulunmayan,</a:t>
            </a:r>
          </a:p>
          <a:p>
            <a:pPr marL="0" lvl="0" indent="0" algn="just">
              <a:buNone/>
            </a:pPr>
            <a:r>
              <a:rPr lang="tr-TR" sz="2100" b="1" dirty="0" smtClean="0"/>
              <a:t>f)</a:t>
            </a:r>
            <a:r>
              <a:rPr lang="tr-TR" sz="2100" dirty="0" smtClean="0"/>
              <a:t> Tamamı </a:t>
            </a:r>
            <a:r>
              <a:rPr lang="tr-TR" sz="2100" dirty="0"/>
              <a:t>yırtılmış olan,</a:t>
            </a:r>
          </a:p>
          <a:p>
            <a:pPr marL="0" lvl="0" indent="0" algn="just">
              <a:buNone/>
            </a:pPr>
            <a:r>
              <a:rPr lang="tr-TR" sz="2100" b="1" dirty="0"/>
              <a:t>g</a:t>
            </a:r>
            <a:r>
              <a:rPr lang="tr-TR" sz="2100" b="1" dirty="0" smtClean="0"/>
              <a:t>)</a:t>
            </a:r>
            <a:r>
              <a:rPr lang="tr-TR" sz="2100" dirty="0" smtClean="0"/>
              <a:t> Üzerinde </a:t>
            </a:r>
            <a:r>
              <a:rPr lang="tr-TR" sz="2100" dirty="0"/>
              <a:t>İlçe Seçim Kurulu ve sandık kurulu mührü dışında herhangi bir mühür, imza, yazı, parmak izi veya herhangi bir işaret </a:t>
            </a:r>
            <a:r>
              <a:rPr lang="tr-TR" sz="2100" dirty="0" smtClean="0"/>
              <a:t>bulunan zarflar </a:t>
            </a:r>
            <a:r>
              <a:rPr lang="tr-TR" sz="2100" dirty="0"/>
              <a:t>geçersiz sayılır. (298/78-2, 298/98)</a:t>
            </a:r>
          </a:p>
          <a:p>
            <a:pPr marL="0" indent="0" algn="just">
              <a:buNone/>
            </a:pPr>
            <a:r>
              <a:rPr lang="tr-TR" sz="2100" b="1" dirty="0" smtClean="0"/>
              <a:t>Ancak</a:t>
            </a:r>
            <a:r>
              <a:rPr lang="tr-TR" sz="2100" b="1" dirty="0"/>
              <a:t>, üzerinde sandık kurulu mührü bulunmamasına rağmen Türkiye Cumhuriyeti Yüksek Seçim Kurulu filigranı, amblemi ve ilçe seçim kurulu mührü bulunan zarflar ile üzerinde leke veya çizik bulunsa dahi bunun özel işaret koymak amacıyla yapıldığı kesin olarak anlaşılamayan zarflar geçerli sayılır.</a:t>
            </a:r>
          </a:p>
          <a:p>
            <a:pPr marL="0" indent="0" algn="just">
              <a:buNone/>
            </a:pPr>
            <a:r>
              <a:rPr lang="tr-TR" sz="2100" dirty="0"/>
              <a:t>İtiraza uğrayan zarflar ile itiraza uğramadan geçersiz sayılan zarflar, başkan tarafından bir kenara ayrılır. Sandık kurulu, bütün zarflar kontrol edildikten sonra, itiraza uğrayan zarfları inceleyerek, geçerli veya geçersiz sayılması yönünde kararını verir. Bundan sonra, o sandıktan çıkan geçerli ve geçersiz oy zarflarının toplam sayısı ayrı ayrı tutanağın ilgili yerine işlenir.</a:t>
            </a:r>
          </a:p>
          <a:p>
            <a:pPr marL="0" indent="0" algn="just">
              <a:buNone/>
            </a:pPr>
            <a:endParaRPr lang="tr-TR" sz="2200" dirty="0"/>
          </a:p>
        </p:txBody>
      </p:sp>
    </p:spTree>
    <p:extLst>
      <p:ext uri="{BB962C8B-B14F-4D97-AF65-F5344CB8AC3E}">
        <p14:creationId xmlns:p14="http://schemas.microsoft.com/office/powerpoint/2010/main" val="17572687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749970"/>
          </a:xfrm>
        </p:spPr>
        <p:txBody>
          <a:bodyPr/>
          <a:lstStyle/>
          <a:p>
            <a:endParaRPr lang="tr-TR" dirty="0"/>
          </a:p>
        </p:txBody>
      </p:sp>
      <p:sp>
        <p:nvSpPr>
          <p:cNvPr id="3" name="İçerik Yer Tutucusu 2"/>
          <p:cNvSpPr>
            <a:spLocks noGrp="1"/>
          </p:cNvSpPr>
          <p:nvPr>
            <p:ph idx="1"/>
          </p:nvPr>
        </p:nvSpPr>
        <p:spPr>
          <a:xfrm>
            <a:off x="467544" y="1268760"/>
            <a:ext cx="8047806" cy="5400600"/>
          </a:xfrm>
        </p:spPr>
        <p:txBody>
          <a:bodyPr/>
          <a:lstStyle/>
          <a:p>
            <a:pPr marL="0" indent="0" algn="just">
              <a:buNone/>
            </a:pPr>
            <a:r>
              <a:rPr lang="tr-TR" sz="2000" dirty="0"/>
              <a:t>Geçersiz zarflar paketlenir ve paketin üzeri mühürlenerek zarf sayısı yazılır. Bu zarflar saklanır ve kesinlikle </a:t>
            </a:r>
            <a:r>
              <a:rPr lang="tr-TR" sz="2000" dirty="0" err="1" smtClean="0"/>
              <a:t>açılmaz.Bu</a:t>
            </a:r>
            <a:r>
              <a:rPr lang="tr-TR" sz="2000" dirty="0" smtClean="0"/>
              <a:t> </a:t>
            </a:r>
            <a:r>
              <a:rPr lang="tr-TR" sz="2000" dirty="0"/>
              <a:t>işlemler yapıldıktan sonra, o sandıktan çıkan geçerli ve geçersiz zarfların toplam sayısı ile oy kullanan seçmen sayısı karşılaştırılır</a:t>
            </a:r>
            <a:r>
              <a:rPr lang="tr-TR" sz="2000" dirty="0" smtClean="0"/>
              <a:t>. Zarf </a:t>
            </a:r>
            <a:r>
              <a:rPr lang="tr-TR" sz="2000" dirty="0"/>
              <a:t>sayısı, oy kullanan seçmen sayısına eşit veya eksik ise başkaca bir işlem yapılmaz.</a:t>
            </a:r>
          </a:p>
          <a:p>
            <a:pPr marL="0" indent="0" algn="just">
              <a:buNone/>
            </a:pPr>
            <a:r>
              <a:rPr lang="tr-TR" sz="2000" dirty="0"/>
              <a:t>Zarf sayısı, oy kullanan seçmen sayısından fazla ise eşitliği sağlamak için önce geçersiz zarf sayısı düşülür. Geçersiz zarf sayısının düşülmesi halinde de eşitlik sağlanamıyorsa, sandık kurulu başkanı geçerli zarflar arasından, eşitliği sağlayacak sayıda zarfı gelişigüzel çeker ve bu zarflar açılmadan derhal yakılarak imha edilir. İmha edilen zarf sayısı, sandık sonuç tutanağına Örnek: 86-Milletvekili, Örnek: 404-Cumhurbaşkanı (referandumda Örnek: 404/A) yazılır.</a:t>
            </a:r>
          </a:p>
          <a:p>
            <a:pPr marL="0" indent="0" algn="just">
              <a:buNone/>
            </a:pPr>
            <a:r>
              <a:rPr lang="tr-TR" sz="2000" dirty="0"/>
              <a:t>Yukarıda belirtilen işlemler bittikten sonra, geçerli oy zarfları sandığın içine tekrar konularak sayıma geçilir</a:t>
            </a:r>
            <a:r>
              <a:rPr lang="tr-TR" sz="2000" dirty="0" smtClean="0"/>
              <a:t>. Bütün </a:t>
            </a:r>
            <a:r>
              <a:rPr lang="tr-TR" sz="2000" dirty="0"/>
              <a:t>bu işlemler ayrıca tutanak defterine geçirilerek, sandık kurulu başkan ve üyeleri tarafından imzalanıp, mühürlenir.</a:t>
            </a:r>
          </a:p>
          <a:p>
            <a:pPr marL="0" indent="0" algn="just">
              <a:buNone/>
            </a:pPr>
            <a:r>
              <a:rPr lang="tr-TR" sz="2000" b="1" dirty="0"/>
              <a:t>Sandıklar, sayım ve döküm işlemleri bitinceye kadar oy verme yerinden çıkarılamaz </a:t>
            </a:r>
            <a:r>
              <a:rPr lang="tr-TR" sz="2000" dirty="0"/>
              <a:t>(298/98).</a:t>
            </a:r>
            <a:endParaRPr lang="tr-TR" sz="2000" b="1" dirty="0"/>
          </a:p>
          <a:p>
            <a:pPr marL="0" indent="0" algn="just">
              <a:buNone/>
            </a:pPr>
            <a:endParaRPr lang="tr-TR" dirty="0"/>
          </a:p>
        </p:txBody>
      </p:sp>
    </p:spTree>
    <p:extLst>
      <p:ext uri="{BB962C8B-B14F-4D97-AF65-F5344CB8AC3E}">
        <p14:creationId xmlns:p14="http://schemas.microsoft.com/office/powerpoint/2010/main" val="3286297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616624"/>
          </a:xfrm>
        </p:spPr>
        <p:txBody>
          <a:bodyPr/>
          <a:lstStyle/>
          <a:p>
            <a:pPr marL="0" indent="0" algn="just">
              <a:buNone/>
            </a:pPr>
            <a:r>
              <a:rPr lang="tr-TR" sz="2200" b="1" dirty="0"/>
              <a:t>Zarfların açılması, oyların sayım ve dökümü</a:t>
            </a:r>
            <a:endParaRPr lang="tr-TR" sz="2200" dirty="0"/>
          </a:p>
          <a:p>
            <a:pPr marL="0" indent="0" algn="just">
              <a:buNone/>
            </a:pPr>
            <a:r>
              <a:rPr lang="tr-TR" sz="2200" dirty="0" smtClean="0"/>
              <a:t>Oyların </a:t>
            </a:r>
            <a:r>
              <a:rPr lang="tr-TR" sz="2200" dirty="0"/>
              <a:t>sayım ve dökümüne derhal başlanır, açık ve aralıksız yapılır.</a:t>
            </a:r>
          </a:p>
          <a:p>
            <a:pPr marL="0" indent="0" algn="just">
              <a:buNone/>
            </a:pPr>
            <a:r>
              <a:rPr lang="tr-TR" sz="2200" dirty="0"/>
              <a:t>Yapılacak şikâyet ve itirazlar, işi durdurmaz.</a:t>
            </a:r>
          </a:p>
          <a:p>
            <a:pPr marL="0" indent="0" algn="just">
              <a:buNone/>
            </a:pPr>
            <a:r>
              <a:rPr lang="tr-TR" sz="2200" b="1" i="1" dirty="0"/>
              <a:t>Sandık kurulu başkanı, sayım ve döküm işine başlamadan önce, sayım ve döküm cetvellerinin boş ve yazısız olduğunu hazır bulunanlara gösterir.</a:t>
            </a:r>
            <a:endParaRPr lang="tr-TR" sz="2200" b="1" i="1" u="sng" dirty="0"/>
          </a:p>
          <a:p>
            <a:pPr marL="0" indent="0" algn="just">
              <a:buNone/>
            </a:pPr>
            <a:r>
              <a:rPr lang="tr-TR" sz="2200" dirty="0"/>
              <a:t>Sandık kurulu başkanı, oy sayım ve dökümünün düzenini sağlamak bakımından;</a:t>
            </a:r>
          </a:p>
          <a:p>
            <a:pPr marL="0" lvl="0" indent="0" algn="just">
              <a:buNone/>
            </a:pPr>
            <a:r>
              <a:rPr lang="tr-TR" sz="2200" b="1" dirty="0" smtClean="0"/>
              <a:t>a)</a:t>
            </a:r>
            <a:r>
              <a:rPr lang="tr-TR" sz="2200" dirty="0" smtClean="0"/>
              <a:t> Bir </a:t>
            </a:r>
            <a:r>
              <a:rPr lang="tr-TR" sz="2200" dirty="0"/>
              <a:t>üyeyi sandıktaki zarfları kendisine vermek,</a:t>
            </a:r>
          </a:p>
          <a:p>
            <a:pPr marL="0" lvl="0" indent="0" algn="just">
              <a:buNone/>
            </a:pPr>
            <a:r>
              <a:rPr lang="tr-TR" sz="2200" b="1" dirty="0" smtClean="0"/>
              <a:t>b)</a:t>
            </a:r>
            <a:r>
              <a:rPr lang="tr-TR" sz="2200" dirty="0" smtClean="0"/>
              <a:t> İki </a:t>
            </a:r>
            <a:r>
              <a:rPr lang="tr-TR" sz="2200" dirty="0"/>
              <a:t>üyeyi okunan oy pusulalarını sayım ve döküm cetvellerine işlemek,</a:t>
            </a:r>
          </a:p>
          <a:p>
            <a:pPr marL="0" lvl="0" indent="0" algn="just">
              <a:buNone/>
            </a:pPr>
            <a:r>
              <a:rPr lang="tr-TR" sz="2200" b="1" dirty="0" smtClean="0"/>
              <a:t>c)</a:t>
            </a:r>
            <a:r>
              <a:rPr lang="tr-TR" sz="2200" dirty="0" smtClean="0"/>
              <a:t> Bir </a:t>
            </a:r>
            <a:r>
              <a:rPr lang="tr-TR" sz="2200" dirty="0"/>
              <a:t>üyeyi okunan ve dökümü yapılan oy pusulalarını ve açılan zarfları masa üzerine düzenli biçimde yerleştirmek ve korumak</a:t>
            </a:r>
          </a:p>
          <a:p>
            <a:pPr marL="0" indent="0" algn="just">
              <a:buNone/>
            </a:pPr>
            <a:r>
              <a:rPr lang="tr-TR" sz="2200" dirty="0"/>
              <a:t>üzere görevlendirir.</a:t>
            </a:r>
          </a:p>
          <a:p>
            <a:pPr marL="0" indent="0">
              <a:buNone/>
            </a:pPr>
            <a:endParaRPr lang="tr-TR" dirty="0"/>
          </a:p>
        </p:txBody>
      </p:sp>
    </p:spTree>
    <p:extLst>
      <p:ext uri="{BB962C8B-B14F-4D97-AF65-F5344CB8AC3E}">
        <p14:creationId xmlns:p14="http://schemas.microsoft.com/office/powerpoint/2010/main" val="428791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7886700" cy="821507"/>
          </a:xfrm>
        </p:spPr>
        <p:txBody>
          <a:bodyPr/>
          <a:lstStyle/>
          <a:p>
            <a:endParaRPr lang="tr-TR" dirty="0"/>
          </a:p>
        </p:txBody>
      </p:sp>
      <p:sp>
        <p:nvSpPr>
          <p:cNvPr id="3" name="İçerik Yer Tutucusu 2"/>
          <p:cNvSpPr>
            <a:spLocks noGrp="1"/>
          </p:cNvSpPr>
          <p:nvPr>
            <p:ph idx="1"/>
          </p:nvPr>
        </p:nvSpPr>
        <p:spPr>
          <a:xfrm>
            <a:off x="395536" y="1052736"/>
            <a:ext cx="8119814" cy="5544616"/>
          </a:xfrm>
        </p:spPr>
        <p:txBody>
          <a:bodyPr/>
          <a:lstStyle/>
          <a:p>
            <a:pPr marL="0" indent="0" algn="just">
              <a:buNone/>
            </a:pPr>
            <a:r>
              <a:rPr lang="tr-TR" sz="2000" b="1" dirty="0"/>
              <a:t>Sandık kurullarında görev alamayacaklar</a:t>
            </a:r>
          </a:p>
          <a:p>
            <a:pPr marL="0" indent="0" algn="just">
              <a:buNone/>
            </a:pPr>
            <a:r>
              <a:rPr lang="tr-TR" sz="2000" dirty="0" smtClean="0"/>
              <a:t>İdare </a:t>
            </a:r>
            <a:r>
              <a:rPr lang="tr-TR" sz="2000" dirty="0"/>
              <a:t>amirleri, zabıta amir ve memurları, Askeri Ceza Kanunu’nun 3. maddesinde yazılı (sivil memurlar dâhil) askeri şahıslar, Türkiye Büyük Millet Meclisi üyeleri ve adaylar sandık kurullarına seçilemezler (298/26).</a:t>
            </a:r>
          </a:p>
          <a:p>
            <a:pPr marL="0" indent="0" algn="just">
              <a:buNone/>
            </a:pPr>
            <a:r>
              <a:rPr lang="tr-TR" sz="2000" b="1" dirty="0"/>
              <a:t>Sandık kurullarının teşekkülüne karşı şikâyet ve itiraz</a:t>
            </a:r>
          </a:p>
          <a:p>
            <a:pPr marL="0" indent="0" algn="just">
              <a:buNone/>
            </a:pPr>
            <a:r>
              <a:rPr lang="tr-TR" sz="2000" b="1" dirty="0"/>
              <a:t>MADDE 6- </a:t>
            </a:r>
            <a:r>
              <a:rPr lang="tr-TR" sz="2000" dirty="0"/>
              <a:t>Sandık kurullarının teşkiline dair şikâyet, ilçe seçim  kurulu  veya  başkanı tarafından yapılan işlemlerin düzeltilmesi için bu işlemlerin neticesinden itibaren bu kurullara veya başkanlarına sözlü olarak veya dilekçeyle </a:t>
            </a:r>
            <a:r>
              <a:rPr lang="tr-TR" sz="2000" b="1" dirty="0"/>
              <a:t>iki gün içinde </a:t>
            </a:r>
            <a:r>
              <a:rPr lang="tr-TR" sz="2000" dirty="0"/>
              <a:t>(4-5 Haziran 2018 tarihleri arasında) 298 sayılı Seçimlerin Temel Hükümleri ve Seçmen Kütükleri Hakkında Kanun’un 110. maddesinde gösterilenler tarafından yapılır.</a:t>
            </a:r>
          </a:p>
          <a:p>
            <a:pPr marL="0" indent="0" algn="just">
              <a:buNone/>
            </a:pPr>
            <a:r>
              <a:rPr lang="tr-TR" sz="2000" dirty="0"/>
              <a:t>Şikâyetin reddine dair kararlara karşı, 7 Haziran 2018 Perşembe günü il seçim kuruluna itiraz olunur. İl seçim kurulu 8 Haziran 2018 Cuma günü kararını kesin olarak verir.</a:t>
            </a:r>
          </a:p>
          <a:p>
            <a:pPr marL="0" indent="0" algn="just">
              <a:buNone/>
            </a:pPr>
            <a:r>
              <a:rPr lang="tr-TR" sz="2000" dirty="0"/>
              <a:t>Bu şikâyetin yapılmamış olması sandık kurulunun teşekkülüne karşı itiraza engel olmamakla birlikte, itirazın sandık kurulunun teşekkülünden itibaren </a:t>
            </a:r>
            <a:r>
              <a:rPr lang="tr-TR" sz="2000" b="1" dirty="0"/>
              <a:t>yukarıda belirtilen sürede </a:t>
            </a:r>
            <a:r>
              <a:rPr lang="tr-TR" sz="2000" dirty="0"/>
              <a:t>yapılması şarttır (298/119).</a:t>
            </a:r>
          </a:p>
          <a:p>
            <a:pPr marL="0" indent="0">
              <a:buNone/>
            </a:pPr>
            <a:endParaRPr lang="tr-TR" dirty="0"/>
          </a:p>
        </p:txBody>
      </p:sp>
    </p:spTree>
    <p:extLst>
      <p:ext uri="{BB962C8B-B14F-4D97-AF65-F5344CB8AC3E}">
        <p14:creationId xmlns:p14="http://schemas.microsoft.com/office/powerpoint/2010/main" val="16224435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467544" y="1124744"/>
            <a:ext cx="8047806" cy="5472608"/>
          </a:xfrm>
        </p:spPr>
        <p:txBody>
          <a:bodyPr/>
          <a:lstStyle/>
          <a:p>
            <a:pPr marL="0" indent="0" algn="just">
              <a:buNone/>
            </a:pPr>
            <a:r>
              <a:rPr lang="tr-TR" sz="2200" dirty="0"/>
              <a:t>Sayım ve döküm cetvellerinde (Örnek: 85- Milletvekili, Örnek: 403- Cumhurbaşkanı, oylamanın referandum şeklinde yapılması halinde Örnek: 417), ilk önce birleşik oy pusulasındaki sıraya göre siyasi partilerin adları/cumhurbaşkanı adayları soldan sağa doğru sütunların yukarısındaki hanelere yazılır. Daha sonra, varsa her bağımsız adaya bir sütun ayrılarak, bağımsız adayların ad ve soyadları, birleşik oy pusulasındaki sıraya göre sütunların yukarısındaki hanelere yazılır. </a:t>
            </a:r>
            <a:r>
              <a:rPr lang="tr-TR" sz="2200" b="1" dirty="0"/>
              <a:t>Bunlardan sonra, ittifakların birleşik oy pusulasındaki sıralarına göre ortak oyları için yeteri kadar sütun ayrılır ve bu sütunların üzerine ittifakların unvanları yazılır.</a:t>
            </a:r>
            <a:endParaRPr lang="tr-TR" sz="2200" dirty="0"/>
          </a:p>
          <a:p>
            <a:pPr marL="0" indent="0" algn="just">
              <a:buNone/>
            </a:pPr>
            <a:r>
              <a:rPr lang="tr-TR" sz="2200" dirty="0"/>
              <a:t>Sandık kurulu başkanı tarafından görevlendirilen üye, oy zarfını sandıktan teker teker alarak başkana verir. </a:t>
            </a:r>
            <a:r>
              <a:rPr lang="tr-TR" sz="2200" b="1" dirty="0"/>
              <a:t>Aynı zarf içinde birden fazla oy kullanıldığından, zarfın içinden çıkan oy pusulaları okunmadan önce, seçim türüne göre ters çevrilerek tasnif edilip masanın üzerine konulur.</a:t>
            </a:r>
            <a:endParaRPr lang="tr-TR" sz="2200" dirty="0"/>
          </a:p>
          <a:p>
            <a:pPr marL="0" indent="0">
              <a:buNone/>
            </a:pPr>
            <a:endParaRPr lang="tr-TR" dirty="0"/>
          </a:p>
        </p:txBody>
      </p:sp>
    </p:spTree>
    <p:extLst>
      <p:ext uri="{BB962C8B-B14F-4D97-AF65-F5344CB8AC3E}">
        <p14:creationId xmlns:p14="http://schemas.microsoft.com/office/powerpoint/2010/main" val="2230817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93986"/>
          </a:xfrm>
        </p:spPr>
        <p:txBody>
          <a:bodyPr/>
          <a:lstStyle/>
          <a:p>
            <a:endParaRPr lang="tr-TR" dirty="0"/>
          </a:p>
        </p:txBody>
      </p:sp>
      <p:sp>
        <p:nvSpPr>
          <p:cNvPr id="3" name="İçerik Yer Tutucusu 2"/>
          <p:cNvSpPr>
            <a:spLocks noGrp="1"/>
          </p:cNvSpPr>
          <p:nvPr>
            <p:ph idx="1"/>
          </p:nvPr>
        </p:nvSpPr>
        <p:spPr>
          <a:xfrm>
            <a:off x="467544" y="1268760"/>
            <a:ext cx="8047806" cy="5328592"/>
          </a:xfrm>
        </p:spPr>
        <p:txBody>
          <a:bodyPr/>
          <a:lstStyle/>
          <a:p>
            <a:pPr marL="0" indent="0" algn="just">
              <a:buNone/>
            </a:pPr>
            <a:r>
              <a:rPr lang="tr-TR" sz="2200" b="1" dirty="0" smtClean="0"/>
              <a:t>Oy </a:t>
            </a:r>
            <a:r>
              <a:rPr lang="tr-TR" sz="2200" b="1" dirty="0"/>
              <a:t>zarfı içinden eksik oy pusulası çıkmış ise eksik çıkan oyların hangi seçim türüne ait olduğu ve sayısı ile içinden hiç oy pusulası çıkmayan boş zarf sayısı toplamı, zarfların açılması bittikten sonra tespit edilip sandık sonuç tutanağına işlenir.</a:t>
            </a:r>
          </a:p>
          <a:p>
            <a:pPr marL="0" indent="0" algn="just">
              <a:buNone/>
            </a:pPr>
            <a:r>
              <a:rPr lang="tr-TR" sz="2200" b="1" dirty="0"/>
              <a:t>Geçerli zarflar, görevli üye tarafından, masa üzerine düzenli biçimde yerleştirilir ve muhafaza edilir.</a:t>
            </a:r>
            <a:endParaRPr lang="tr-TR" sz="2200" dirty="0"/>
          </a:p>
          <a:p>
            <a:pPr marL="0" indent="0" algn="just">
              <a:buNone/>
            </a:pPr>
            <a:r>
              <a:rPr lang="tr-TR" sz="2200" b="1" dirty="0" smtClean="0"/>
              <a:t>Önce </a:t>
            </a:r>
            <a:r>
              <a:rPr lang="tr-TR" sz="2200" b="1" dirty="0"/>
              <a:t>Cumhurbaşkanı seçimine ait oy pusulalarının sayım ve dökümü yapılır.</a:t>
            </a:r>
          </a:p>
          <a:p>
            <a:pPr marL="0" indent="0" algn="just">
              <a:buNone/>
            </a:pPr>
            <a:r>
              <a:rPr lang="tr-TR" sz="2200" dirty="0"/>
              <a:t>Başkan oy pusulasının ön yüzünü herkesin görebileceği ve işitebileceği şekilde okur.</a:t>
            </a:r>
          </a:p>
          <a:p>
            <a:pPr marL="0" indent="0" algn="just">
              <a:buNone/>
            </a:pPr>
            <a:r>
              <a:rPr lang="tr-TR" sz="2200" dirty="0"/>
              <a:t>Geçersiz sayılan veya geçerli olmasına rağmen hesaba katılmaması gereken oy pusulaları ile geçerli olup olmadığı veya hesaba katılıp katılmaması yönünden tereddüt edilen veya itiraza uğrayan oy pusulaları, sayım ve döküm cetveline işlenmeksizin ayrılır ve sandık kurulu başkanı tarafından muhafaza altına alınır.</a:t>
            </a:r>
          </a:p>
          <a:p>
            <a:pPr marL="0" indent="0">
              <a:buNone/>
            </a:pPr>
            <a:endParaRPr lang="tr-TR" dirty="0"/>
          </a:p>
        </p:txBody>
      </p:sp>
    </p:spTree>
    <p:extLst>
      <p:ext uri="{BB962C8B-B14F-4D97-AF65-F5344CB8AC3E}">
        <p14:creationId xmlns:p14="http://schemas.microsoft.com/office/powerpoint/2010/main" val="1132093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lvl="1" indent="0" algn="just">
              <a:spcBef>
                <a:spcPts val="1000"/>
              </a:spcBef>
              <a:buNone/>
            </a:pPr>
            <a:r>
              <a:rPr lang="tr-TR" sz="2200" b="1" dirty="0"/>
              <a:t>Cumhurbaşkanı seçimi için;</a:t>
            </a:r>
          </a:p>
          <a:p>
            <a:pPr marL="0" indent="0" algn="just">
              <a:buNone/>
            </a:pPr>
            <a:r>
              <a:rPr lang="tr-TR" sz="2200" dirty="0" smtClean="0"/>
              <a:t>Birleşik </a:t>
            </a:r>
            <a:r>
              <a:rPr lang="tr-TR" sz="2200" dirty="0"/>
              <a:t>oy pusulası üzerinde hangi cumhurbaşkanı adayına ait yere “TERCİH” veya “EVET” mührü basılmış ise, o cumhurbaşkanı adayının adı ve soyadı okunur.</a:t>
            </a:r>
          </a:p>
          <a:p>
            <a:pPr marL="0" indent="0" algn="just">
              <a:buNone/>
            </a:pPr>
            <a:r>
              <a:rPr lang="tr-TR" sz="2200" dirty="0"/>
              <a:t>Cumhurbaşkanı adayının aldığı ve herhangi bir itiraza uğramadan geçerli sayılan her oy, okunmasını müteakiben, görevli iki üye tarafından, aynı anda sayım ve döküm cetvelinde o cumhurbaşkanı adayına ayrılmış bulunan sütundaki rakamlar birden başlamak üzere, sırasına göre çizilmek suretiyle, ayrı ayrı işaretlenir. Bu işlemin usulüne uygun yapılıp yapılmadığı, sandık kurulu başkanı tarafından sürekli denetlenir.</a:t>
            </a:r>
          </a:p>
          <a:p>
            <a:pPr marL="0" indent="0" algn="just">
              <a:buNone/>
            </a:pPr>
            <a:r>
              <a:rPr lang="tr-TR" sz="2200" dirty="0"/>
              <a:t>Okunan geçerli oy pusulaları, görevli üye tarafından, masa üzerine düzenli biçimde yerleştirilir ve muhafaza edilir.</a:t>
            </a:r>
          </a:p>
          <a:p>
            <a:pPr marL="0" indent="0">
              <a:buNone/>
            </a:pPr>
            <a:endParaRPr lang="tr-TR" dirty="0"/>
          </a:p>
        </p:txBody>
      </p:sp>
    </p:spTree>
    <p:extLst>
      <p:ext uri="{BB962C8B-B14F-4D97-AF65-F5344CB8AC3E}">
        <p14:creationId xmlns:p14="http://schemas.microsoft.com/office/powerpoint/2010/main" val="39357551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251520" y="1052736"/>
            <a:ext cx="8568952" cy="5544616"/>
          </a:xfrm>
        </p:spPr>
        <p:txBody>
          <a:bodyPr/>
          <a:lstStyle/>
          <a:p>
            <a:pPr marL="0" indent="0" algn="just">
              <a:buNone/>
            </a:pPr>
            <a:r>
              <a:rPr lang="tr-TR" sz="2000" dirty="0"/>
              <a:t>Bütün zarfların açılıp okunması bittikten sonra; itiraz edilmeksizin geçerli sayılan ve her iki sayım ve döküm cetveline işlenen oy sayıları, her cumhurbaşkanı adayı sütununda işaretlenmiş son rakamlar karşılaştırılarak, her cumhurbaşkanı adayının aldığı geçerli oy sayısının iki cetvelde de aynı olup olmadığı, başkan tarafından kontrol edilir. Oy sayıları aynı ise, her cumhurbaşkanı adayının aldığı geçerli oylar toplanarak, itiraz edilmeksizin geçerli sayılan bu oyların toplam sayısı, sandık kurulunca düzenlenecek sandık sonuç tutanağına (Örnek: 404-Cumhurbaşkanı, Cumhurbaşkanı, oylamasının referandum şeklinde yapılması halinde Örnek: 404/A) rakam ve yazıyla işlenir.</a:t>
            </a:r>
          </a:p>
          <a:p>
            <a:pPr marL="0" indent="0" algn="just">
              <a:buNone/>
            </a:pPr>
            <a:r>
              <a:rPr lang="tr-TR" sz="2000" dirty="0"/>
              <a:t>Cumhurbaşkanı adaylarının aldıkları ve kendi hanelerine işlenmiş geçerli oy sayılarını gösterir rakamların her iki sayım ve döküm cetvelinde de aynı olmaması halinde ikinci sayım yapılır. İkinci sayımda, geçerli tüm oy pusulaları yeniden, tek tek okunarak, boş ve yazısız ayrı iki sayım ve döküm cetveline (Örnek: 403- Cumhurbaşkanı, Cumhurbaşkanı oylamasının referandum şeklinde yapılması halinde Örnek: 417) işlenir. Bu cetvellerdeki oy sayıları aynı ise, her cumhurbaşkanı adayının aldığı geçerli oylar toplanarak, itiraz edilmeksizin geçerli sayılan bu oyların toplam sayısı, sandık kurulunca düzenlenecek sandık sonuç tutanağına (Örnek: 404-Cumhurbaşkanı, Cumhurbaşkanı, oylamasının referandum şeklinde yapılması halinde Örnek: 404/A) rakam ve yazıyla işlenir.</a:t>
            </a:r>
          </a:p>
          <a:p>
            <a:pPr marL="0" indent="0">
              <a:buNone/>
            </a:pPr>
            <a:endParaRPr lang="tr-TR" dirty="0"/>
          </a:p>
        </p:txBody>
      </p:sp>
    </p:spTree>
    <p:extLst>
      <p:ext uri="{BB962C8B-B14F-4D97-AF65-F5344CB8AC3E}">
        <p14:creationId xmlns:p14="http://schemas.microsoft.com/office/powerpoint/2010/main" val="21666460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251520" y="1052736"/>
            <a:ext cx="8424936" cy="5544616"/>
          </a:xfrm>
        </p:spPr>
        <p:txBody>
          <a:bodyPr/>
          <a:lstStyle/>
          <a:p>
            <a:pPr marL="0" lvl="1" indent="0" algn="just">
              <a:spcBef>
                <a:spcPts val="1000"/>
              </a:spcBef>
              <a:buNone/>
            </a:pPr>
            <a:r>
              <a:rPr lang="tr-TR" sz="2000" b="1" dirty="0"/>
              <a:t>Milletvekili seçimi için;</a:t>
            </a:r>
          </a:p>
          <a:p>
            <a:pPr marL="0" indent="0" algn="just">
              <a:buNone/>
            </a:pPr>
            <a:r>
              <a:rPr lang="tr-TR" sz="2000" dirty="0"/>
              <a:t>İttifak alanı; İttifak unvanı bölümü ile aralarındaki boşluk dâhil ittifak yapan siyasi partilerin sütunlarının tamamını ifade eder.</a:t>
            </a:r>
          </a:p>
          <a:p>
            <a:pPr marL="0" indent="0" algn="just">
              <a:buNone/>
            </a:pPr>
            <a:r>
              <a:rPr lang="tr-TR" sz="2000" b="1" dirty="0"/>
              <a:t>İttifak alanı içerisinde, “EVET” </a:t>
            </a:r>
            <a:r>
              <a:rPr lang="tr-TR" sz="2000" b="1" dirty="0" smtClean="0"/>
              <a:t>mührünün;</a:t>
            </a:r>
          </a:p>
          <a:p>
            <a:pPr marL="514350" indent="-514350" algn="just">
              <a:lnSpc>
                <a:spcPct val="100000"/>
              </a:lnSpc>
              <a:spcBef>
                <a:spcPts val="0"/>
              </a:spcBef>
              <a:buAutoNum type="alphaLcParenR"/>
            </a:pPr>
            <a:r>
              <a:rPr lang="tr-TR" sz="2000" b="1" dirty="0" smtClean="0"/>
              <a:t>Bir </a:t>
            </a:r>
            <a:r>
              <a:rPr lang="tr-TR" sz="2000" b="1" dirty="0"/>
              <a:t>siyasi partiye ayrılan </a:t>
            </a:r>
            <a:r>
              <a:rPr lang="tr-TR" sz="2000" b="1" dirty="0" smtClean="0"/>
              <a:t>alana,</a:t>
            </a:r>
            <a:endParaRPr lang="tr-TR" sz="2000" dirty="0"/>
          </a:p>
          <a:p>
            <a:pPr marL="514350" indent="-514350" algn="just">
              <a:lnSpc>
                <a:spcPct val="100000"/>
              </a:lnSpc>
              <a:spcBef>
                <a:spcPts val="0"/>
              </a:spcBef>
              <a:buAutoNum type="alphaLcParenR"/>
            </a:pPr>
            <a:r>
              <a:rPr lang="tr-TR" sz="2000" b="1" dirty="0" smtClean="0"/>
              <a:t>Hem </a:t>
            </a:r>
            <a:r>
              <a:rPr lang="tr-TR" sz="2000" b="1" dirty="0"/>
              <a:t>bir siyasi partiye ayrılan alana hem de ittifak unvanı </a:t>
            </a:r>
            <a:r>
              <a:rPr lang="tr-TR" sz="2000" b="1" dirty="0" smtClean="0"/>
              <a:t>bölümüne,</a:t>
            </a:r>
            <a:endParaRPr lang="tr-TR" sz="2000" dirty="0"/>
          </a:p>
          <a:p>
            <a:pPr marL="514350" indent="-514350" algn="just">
              <a:lnSpc>
                <a:spcPct val="100000"/>
              </a:lnSpc>
              <a:spcBef>
                <a:spcPts val="0"/>
              </a:spcBef>
              <a:buAutoNum type="alphaLcParenR"/>
            </a:pPr>
            <a:r>
              <a:rPr lang="tr-TR" sz="2000" b="1" dirty="0" smtClean="0"/>
              <a:t>İttifak </a:t>
            </a:r>
            <a:r>
              <a:rPr lang="tr-TR" sz="2000" b="1" dirty="0"/>
              <a:t>unvanı bölümüne taşacak şekilde, bir siyasi partiye ayrılan alana, </a:t>
            </a:r>
          </a:p>
          <a:p>
            <a:pPr marL="0" lvl="2" indent="0" algn="just">
              <a:lnSpc>
                <a:spcPct val="100000"/>
              </a:lnSpc>
              <a:spcBef>
                <a:spcPts val="0"/>
              </a:spcBef>
              <a:buNone/>
            </a:pPr>
            <a:r>
              <a:rPr lang="tr-TR" b="1" dirty="0"/>
              <a:t>basılması halinde, bu oy pusulaları geçerli kabul edilir ve sayım döküm</a:t>
            </a:r>
          </a:p>
          <a:p>
            <a:pPr marL="0" indent="0" algn="just">
              <a:lnSpc>
                <a:spcPct val="100000"/>
              </a:lnSpc>
              <a:spcBef>
                <a:spcPts val="0"/>
              </a:spcBef>
              <a:buNone/>
            </a:pPr>
            <a:r>
              <a:rPr lang="tr-TR" sz="2000" b="1" dirty="0"/>
              <a:t>cetvelinde o siyasi partinin cetveldeki sütununa işaretlenir.</a:t>
            </a:r>
            <a:endParaRPr lang="tr-TR" sz="2000" dirty="0"/>
          </a:p>
          <a:p>
            <a:pPr marL="0" indent="0" algn="just">
              <a:buNone/>
            </a:pPr>
            <a:r>
              <a:rPr lang="tr-TR" sz="2000" b="1" i="1" dirty="0"/>
              <a:t>Bu haller dışında, yalnız ittifak alanı içerisine “EVET” mührünün basıldığı </a:t>
            </a:r>
            <a:r>
              <a:rPr lang="tr-TR" sz="2000" b="1" i="1" u="heavy" dirty="0"/>
              <a:t>her</a:t>
            </a:r>
            <a:r>
              <a:rPr lang="tr-TR" sz="2000" b="1" i="1" dirty="0"/>
              <a:t> </a:t>
            </a:r>
            <a:r>
              <a:rPr lang="tr-TR" sz="2000" b="1" i="1" u="heavy" dirty="0"/>
              <a:t>durumda,</a:t>
            </a:r>
            <a:r>
              <a:rPr lang="tr-TR" sz="2000" b="1" i="1" dirty="0"/>
              <a:t> bu oy pusulaları da geçerli kabul edilir ve sayım döküm cetvelinde ittifakın ortak oyları sütununa rakamlar birden başlamak üzere, sırasına göre çizilmek suretiyle, ayrı ayrı işaretlenir.</a:t>
            </a:r>
            <a:endParaRPr lang="tr-TR" sz="2000" b="1" i="1" u="sng" dirty="0"/>
          </a:p>
          <a:p>
            <a:pPr marL="0" indent="0" algn="just">
              <a:buNone/>
            </a:pPr>
            <a:r>
              <a:rPr lang="tr-TR" sz="2000" dirty="0"/>
              <a:t>Birleşik oy pusulası üzerinde hangi siyasi partiye, ittifaka veya bağımsız adaya ait yere “TERCİH” veya “EVET” mührü basılmış ise, o siyasi partinin, ittifakın veya bağımsız adayın ad ve soyadı okunur.</a:t>
            </a:r>
          </a:p>
          <a:p>
            <a:pPr marL="0" indent="0">
              <a:buNone/>
            </a:pPr>
            <a:endParaRPr lang="tr-TR" dirty="0"/>
          </a:p>
        </p:txBody>
      </p:sp>
    </p:spTree>
    <p:extLst>
      <p:ext uri="{BB962C8B-B14F-4D97-AF65-F5344CB8AC3E}">
        <p14:creationId xmlns:p14="http://schemas.microsoft.com/office/powerpoint/2010/main" val="20563426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58751"/>
            <a:ext cx="8119814" cy="749970"/>
          </a:xfrm>
        </p:spPr>
        <p:txBody>
          <a:bodyPr/>
          <a:lstStyle/>
          <a:p>
            <a:endParaRPr lang="tr-TR" dirty="0"/>
          </a:p>
        </p:txBody>
      </p:sp>
      <p:sp>
        <p:nvSpPr>
          <p:cNvPr id="3" name="İçerik Yer Tutucusu 2"/>
          <p:cNvSpPr>
            <a:spLocks noGrp="1"/>
          </p:cNvSpPr>
          <p:nvPr>
            <p:ph idx="1"/>
          </p:nvPr>
        </p:nvSpPr>
        <p:spPr>
          <a:xfrm>
            <a:off x="467544" y="1268760"/>
            <a:ext cx="8047806" cy="5328592"/>
          </a:xfrm>
        </p:spPr>
        <p:txBody>
          <a:bodyPr/>
          <a:lstStyle/>
          <a:p>
            <a:pPr marL="0" indent="0" algn="just">
              <a:buNone/>
            </a:pPr>
            <a:r>
              <a:rPr lang="tr-TR" sz="2000" dirty="0"/>
              <a:t>Siyasi partilerin, ittifakların ve bağımsız adayların aldığı ve herhangi bir itiraza uğramadan geçerli sayılan her oy, okunmasını müteakiben, görevli iki üye tarafından, aynı anda sayım ve döküm cetvelinde o siyasi partiye, ittifak alanına veya bağımsız adaya ayrılmış bulunan sütundaki rakamlar birden başlamak üzere, sırasına göre çizilmek suretiyle, ayrı ayrı işaretlenir. Bu işlemin usulüne uygun yapılıp yapılmadığı, sandık kurulu başkanı tarafından sürekli denetlenir.</a:t>
            </a:r>
          </a:p>
          <a:p>
            <a:pPr marL="0" indent="0" algn="just">
              <a:buNone/>
            </a:pPr>
            <a:r>
              <a:rPr lang="tr-TR" sz="2000" dirty="0"/>
              <a:t>Okunan geçerli oy pusulaları, görevli üye tarafından, masa üzerine düzenli biçimde yerleştirilir ve muhafaza edilir.</a:t>
            </a:r>
          </a:p>
          <a:p>
            <a:pPr marL="0" indent="0" algn="just">
              <a:buNone/>
            </a:pPr>
            <a:r>
              <a:rPr lang="tr-TR" sz="2000" dirty="0"/>
              <a:t>Bütün zarfların açılıp okunması bittikten sonra; itiraz edilmeksizin geçerli sayılan ve her iki sayım ve döküm cetveline işlenen oy sayıları, her siyasi parti, bağımsız aday ve ittifakın ortak oyları sütununda işaretlenmiş son rakamlar karşılaştırılarak, her siyasi parti, bağımsız aday ve ittifakın ortak aldığı geçerli oy sayısının iki cetvelde de aynı olup olmadığı, başkan tarafından kontrol edilir. Oy sayıları aynı ise, her siyasi parti, bağımsız aday ve ittifakın ortak aldığı geçerli oylar toplanarak, itiraz edilmeksizin geçerli sayılan bu oyların toplam sayısı, sandık kurulunca düzenlenecek sandık sonuç tutanağına (Örnek: 86- Milletvekili) rakam ve yazıyla işlenir.</a:t>
            </a:r>
          </a:p>
          <a:p>
            <a:pPr marL="0" indent="0">
              <a:buNone/>
            </a:pPr>
            <a:endParaRPr lang="tr-TR" dirty="0"/>
          </a:p>
        </p:txBody>
      </p:sp>
    </p:spTree>
    <p:extLst>
      <p:ext uri="{BB962C8B-B14F-4D97-AF65-F5344CB8AC3E}">
        <p14:creationId xmlns:p14="http://schemas.microsoft.com/office/powerpoint/2010/main" val="22582951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323528" y="1052736"/>
            <a:ext cx="8352928" cy="5544616"/>
          </a:xfrm>
        </p:spPr>
        <p:txBody>
          <a:bodyPr/>
          <a:lstStyle/>
          <a:p>
            <a:pPr marL="0" indent="0" algn="just">
              <a:buNone/>
            </a:pPr>
            <a:r>
              <a:rPr lang="tr-TR" sz="2200" dirty="0"/>
              <a:t>Siyasi partilerin, bağımsız adayların ve ittifakların ortak aldıkları ve kendi hanelerine işlenmiş geçerli oy sayılarını gösterir rakamların her iki sayım ve döküm cetvelinde de aynı olmaması halinde ikinci sayım yapılır. İkinci sayımda, geçerli tüm oy pusulaları yeniden, tek tek okunarak, boş ve yazısız ayrı iki sayım ve döküm cetveline (Örnek: 85- Milletvekili) işlenir. Bu cetvellerdeki oy sayıları aynı ise, her siyasi parti, bağımsız aday ve ittifakın ortak aldığı geçerli oylar toplanarak, itiraz edilmeksizin geçerli sayılan bu oyların toplam sayısı, sandık kurulunca düzenlenecek sandık sonuç tutanağına (Örnek: 86-Milletvekili) rakam ve yazıyla işlenir.</a:t>
            </a:r>
          </a:p>
          <a:p>
            <a:pPr marL="0" indent="0" algn="just">
              <a:buNone/>
            </a:pPr>
            <a:r>
              <a:rPr lang="tr-TR" sz="2200" dirty="0"/>
              <a:t>İkinci sayımda kullanılan sayım ve döküm cetvelinde yer alan oy sayıları da aynı çıkmazsa, yukarıda belirtilen usule göre üçüncü sayım yapılır ve kurulun varsa siyasi partili olmayan, yoksa başkan tarafından belirlenecek üyesi tarafından tek sayım ve döküm cetveline işlenmek suretiyle, sonucuna göre işlem yapılır. Birden fazla sayım yapılan hallerde, bu sayımlarda kullanılan sayım ve döküm cetvellerinin üzerine, hangi sayıma ait olduğu büyük harflerle yazılır ve tüm cetveller muhafaza edilir.</a:t>
            </a:r>
          </a:p>
          <a:p>
            <a:pPr marL="0" indent="0">
              <a:buNone/>
            </a:pPr>
            <a:endParaRPr lang="tr-TR" dirty="0"/>
          </a:p>
        </p:txBody>
      </p:sp>
    </p:spTree>
    <p:extLst>
      <p:ext uri="{BB962C8B-B14F-4D97-AF65-F5344CB8AC3E}">
        <p14:creationId xmlns:p14="http://schemas.microsoft.com/office/powerpoint/2010/main" val="8353565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7"/>
          </a:xfrm>
        </p:spPr>
        <p:txBody>
          <a:bodyPr/>
          <a:lstStyle/>
          <a:p>
            <a:endParaRPr lang="tr-TR" dirty="0"/>
          </a:p>
        </p:txBody>
      </p:sp>
      <p:sp>
        <p:nvSpPr>
          <p:cNvPr id="3" name="İçerik Yer Tutucusu 2"/>
          <p:cNvSpPr>
            <a:spLocks noGrp="1"/>
          </p:cNvSpPr>
          <p:nvPr>
            <p:ph idx="1"/>
          </p:nvPr>
        </p:nvSpPr>
        <p:spPr>
          <a:xfrm>
            <a:off x="395536" y="1052736"/>
            <a:ext cx="8352928" cy="5544616"/>
          </a:xfrm>
        </p:spPr>
        <p:txBody>
          <a:bodyPr/>
          <a:lstStyle/>
          <a:p>
            <a:pPr marL="0" indent="0" algn="just">
              <a:buNone/>
            </a:pPr>
            <a:r>
              <a:rPr lang="tr-TR" sz="2200" dirty="0"/>
              <a:t>Açılan sandığa ait son oy pusulası okunduktan sonra, sandık başkanı tarafından o sandığa ait açılmayan geçerli zarf olup olmadığı kontrol edilir ve açılan zarfların sayısı ile sandıktan çıkan ve tutanağa işlenmiş olan geçerli zarf sayısı karşılaştırılır ve sonuç, tutanak defterine işlenir.</a:t>
            </a:r>
          </a:p>
          <a:p>
            <a:pPr marL="0" indent="0" algn="just">
              <a:buNone/>
            </a:pPr>
            <a:r>
              <a:rPr lang="tr-TR" sz="2200" dirty="0"/>
              <a:t>Geçerli oyların sayım ve döküm cetvellerine işlenmesinden sonra, hesaba katılıp katılmaması veya geçerli sayılıp sayılmaması yönünden tereddüt edilen veya itiraza uğrayan oy pusulaları, sandık kurulunca ayrı ayrı değerlendirilerek karara bağlanır ve bu karar, tutanak defterine yazıldıktan sonra mühürlenip imzalanır.</a:t>
            </a:r>
          </a:p>
          <a:p>
            <a:pPr marL="0" indent="0" algn="just">
              <a:buNone/>
            </a:pPr>
            <a:r>
              <a:rPr lang="tr-TR" sz="2200" dirty="0"/>
              <a:t>Sandık kurulu kararı ile geçerli sayılan veya hesaba katılan oy pusulaları, sayım ve döküm cetvelinde ait olduğu cumhurbaşkanı adayları, siyasi parti, bağımsız aday veya ittifakın ortak oyu için ayrılmış bulunan sütuna işlenir. Bu şekilde geçerli sayılan veya hesaba katılan oy pusulalarının toplam sayısı, sandık sonuç tutanağında (Örnek: 86-Milletvekili, Örnek: 404-Cumhurbaşkanı, Cumhurbaşkanı oylamasının referandum şeklinde yapılması halinde Örnek: 404/A) ilgili yere işlenir.</a:t>
            </a:r>
          </a:p>
          <a:p>
            <a:pPr marL="0" indent="0">
              <a:buNone/>
            </a:pPr>
            <a:endParaRPr lang="tr-TR" dirty="0"/>
          </a:p>
        </p:txBody>
      </p:sp>
    </p:spTree>
    <p:extLst>
      <p:ext uri="{BB962C8B-B14F-4D97-AF65-F5344CB8AC3E}">
        <p14:creationId xmlns:p14="http://schemas.microsoft.com/office/powerpoint/2010/main" val="36897330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412776"/>
            <a:ext cx="8047806" cy="5184576"/>
          </a:xfrm>
        </p:spPr>
        <p:txBody>
          <a:bodyPr/>
          <a:lstStyle/>
          <a:p>
            <a:pPr marL="0" indent="0" algn="just">
              <a:buNone/>
            </a:pPr>
            <a:r>
              <a:rPr lang="tr-TR" sz="2200" dirty="0"/>
              <a:t>Kararla geçerli sayılan oy pusulaları ayrı ayrı paket yapılarak bağlanır ve paketin üzeri mühürlenerek, sayısı yazılır ve saklanır.</a:t>
            </a:r>
          </a:p>
          <a:p>
            <a:pPr marL="0" indent="0" algn="just">
              <a:buNone/>
            </a:pPr>
            <a:r>
              <a:rPr lang="tr-TR" sz="2200" dirty="0"/>
              <a:t>Geçerli sayılmayan veya hesaba katılmayan oy pusulaları, ayrı ayrı paket yapılarak bağlanır ve paketin üzeri mühürlenerek, sayısı yazılır ve saklanır. Bu oy pusulaları yakılamaz, yırtılamaz ve yok edilemez. Bunların sayısı, özel tutanakta ilgili yere işlenir.</a:t>
            </a:r>
          </a:p>
          <a:p>
            <a:pPr marL="0" indent="0" algn="just">
              <a:buNone/>
            </a:pPr>
            <a:r>
              <a:rPr lang="tr-TR" sz="2200" dirty="0"/>
              <a:t>Yukarıda belirtilen işlemler tamamlandıktan sonra, sayım ve döküm cetvellerinde cumhurbaşkanı adaylarının, siyasi partilerin, bağımsız adayların ve ittifakların ortak aldığı oyların toplam sayısı, kendi sütununun altına rakam ve yazıyla işlenir.</a:t>
            </a:r>
          </a:p>
          <a:p>
            <a:pPr marL="0" indent="0" algn="just">
              <a:buNone/>
            </a:pPr>
            <a:r>
              <a:rPr lang="tr-TR" sz="2200" dirty="0" smtClean="0"/>
              <a:t>Sayım </a:t>
            </a:r>
            <a:r>
              <a:rPr lang="tr-TR" sz="2200" dirty="0"/>
              <a:t>ve döküm cetvellerinde, cumhurbaşkanı adaylarının, siyasi partilerin, bağımsız adayların ve ittifakların ortak aldığı oylar, orada bulunanlara, başkan tarafından yüksek sesle ilân edilir. Sayım ve döküm cetvelinin bir örneği zarf içinde ilçe seçim kuruluna teslim edilir.</a:t>
            </a:r>
          </a:p>
          <a:p>
            <a:pPr marL="0" indent="0">
              <a:buNone/>
            </a:pPr>
            <a:endParaRPr lang="tr-TR" dirty="0"/>
          </a:p>
        </p:txBody>
      </p:sp>
    </p:spTree>
    <p:extLst>
      <p:ext uri="{BB962C8B-B14F-4D97-AF65-F5344CB8AC3E}">
        <p14:creationId xmlns:p14="http://schemas.microsoft.com/office/powerpoint/2010/main" val="3276293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indent="0" algn="just">
              <a:buNone/>
            </a:pPr>
            <a:r>
              <a:rPr lang="tr-TR" sz="2000" dirty="0"/>
              <a:t>Bu ilândan sonra, bu bilgilerin doğruluğu, sandık başkanı tarafından sayım ve döküm cetveli sonuçları ile karşılaştırıldıktan sonra, sandık sonuç tutanağı (Örnek: 86-Milletvekili, Örnek: 404-Cumhurbaşkanı, Cumhurbaşkanı oylamasının referandum şeklinde yapılması halinde Örnek: 404/A), başkan ve üyeler tarafından imzalanıp, mühürlenir.</a:t>
            </a:r>
          </a:p>
          <a:p>
            <a:pPr marL="0" indent="0" algn="just">
              <a:buNone/>
            </a:pPr>
            <a:r>
              <a:rPr lang="tr-TR" sz="2000" dirty="0"/>
              <a:t>Bütün bu işlemler, tutanak defterine geçirilerek, sandık kurulu başkan ve üyeleri tarafından imzalanıp, mühürlenir.</a:t>
            </a:r>
          </a:p>
          <a:p>
            <a:pPr marL="0" indent="0" algn="just">
              <a:buNone/>
            </a:pPr>
            <a:r>
              <a:rPr lang="tr-TR" sz="2000" dirty="0"/>
              <a:t>Sandık sonuç tutanağı (Örnek: 86-Milletvekili, Örnek: 404-Cumhurbaşkanı, Cumhurbaşkanı oylamasının referandum şeklinde yapılması halinde Örnek: 404/A) yukarıda belirtilen işlemler tamamlanmadan imzalanamaz.</a:t>
            </a:r>
          </a:p>
          <a:p>
            <a:pPr marL="0" indent="0" algn="just">
              <a:buNone/>
            </a:pPr>
            <a:r>
              <a:rPr lang="tr-TR" sz="2000" dirty="0"/>
              <a:t>Cumhurbaşkanı adayları ile yetkilendirdiği temsilcileri, siyasi parti müşahitleri, sayım masası başında yer alabilir ve oy pusulalarını görebilirler. Ancak cumhurbaşkanı adayları ile yetkilendirdiği temsilcileri ve siyasi parti müşahitlerinin sayısı beşten fazla ise, hazır bulunanlar arasından başkan tarafından kurul önünde ad çekme suretiyle, sandık başında kalacak beş siyasi parti müşahidi ile birlikte her bir cumhurbaşkanı adayının yetkilendirdiği temsilciler her biri ayrı aday veya siyasi partiden olmak üzere tespit edilir. Müşahitler ve temsilciler için sayım işlemini yakından takip edebilecekleri bir yer ayrılır (298/100).</a:t>
            </a:r>
          </a:p>
          <a:p>
            <a:pPr marL="0" indent="0">
              <a:buNone/>
            </a:pPr>
            <a:endParaRPr lang="tr-TR" dirty="0"/>
          </a:p>
        </p:txBody>
      </p:sp>
    </p:spTree>
    <p:extLst>
      <p:ext uri="{BB962C8B-B14F-4D97-AF65-F5344CB8AC3E}">
        <p14:creationId xmlns:p14="http://schemas.microsoft.com/office/powerpoint/2010/main" val="211760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93986"/>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buNone/>
            </a:pPr>
            <a:r>
              <a:rPr lang="tr-TR" sz="2200" b="1" dirty="0"/>
              <a:t>Sandık kurullarının görev ve yetkileri</a:t>
            </a:r>
          </a:p>
          <a:p>
            <a:pPr marL="0" indent="0" algn="just">
              <a:buNone/>
            </a:pPr>
            <a:r>
              <a:rPr lang="tr-TR" sz="2200" dirty="0"/>
              <a:t>Sandık kurullarının başlıca görev ve yetkileri şunlardır:</a:t>
            </a:r>
          </a:p>
          <a:p>
            <a:pPr marL="0" lvl="0" indent="0" algn="just">
              <a:buNone/>
            </a:pPr>
            <a:r>
              <a:rPr lang="tr-TR" sz="2200" b="1" dirty="0" smtClean="0"/>
              <a:t>a)</a:t>
            </a:r>
            <a:r>
              <a:rPr lang="tr-TR" sz="2200" dirty="0" smtClean="0"/>
              <a:t> Sandık </a:t>
            </a:r>
            <a:r>
              <a:rPr lang="tr-TR" sz="2200" dirty="0"/>
              <a:t>çevresinde düzenin sağlanması, [Sandık çevresinde düzenin sağlanması sandık kurulu başkanına, sandığın konulduğu bina, yapı ve bunların müştemilatında (binanın bahçesi müştemilata dahildir.) ise bina sorumlusuna aittir. Bina sorumlusunun bulunmadığı yerlerde ise bu yetki, en küçük numaralı sandık kurulu başkanı tarafından görevlendirilen üye tarafından kullanılır (298/71-1, 82/1)].</a:t>
            </a:r>
          </a:p>
          <a:p>
            <a:pPr marL="0" lvl="0" indent="0" algn="just">
              <a:buNone/>
            </a:pPr>
            <a:r>
              <a:rPr lang="tr-TR" sz="2200" b="1" dirty="0" smtClean="0"/>
              <a:t>b)</a:t>
            </a:r>
            <a:r>
              <a:rPr lang="tr-TR" sz="2200" dirty="0" smtClean="0"/>
              <a:t>  İlçe </a:t>
            </a:r>
            <a:r>
              <a:rPr lang="tr-TR" sz="2200" dirty="0"/>
              <a:t>seçim kurulunca belirlenen bina, yapı ve benzeri yerlerde, sandığın konulacağı yeri tayin etmek ve sokak başlarına bu yeri göze çarpacak surette gösterir işaretleri koymak veya alışılmış araçlar ile duyurmak(298/71-2),</a:t>
            </a:r>
          </a:p>
          <a:p>
            <a:pPr marL="0" lvl="0" indent="0" algn="just">
              <a:buNone/>
            </a:pPr>
            <a:r>
              <a:rPr lang="tr-TR" sz="2200" b="1" dirty="0"/>
              <a:t>c) </a:t>
            </a:r>
            <a:r>
              <a:rPr lang="tr-TR" sz="2200" b="1" dirty="0" smtClean="0"/>
              <a:t> </a:t>
            </a:r>
            <a:r>
              <a:rPr lang="tr-TR" sz="2200" dirty="0" smtClean="0"/>
              <a:t>Ceza</a:t>
            </a:r>
            <a:r>
              <a:rPr lang="tr-TR" sz="2200" b="1" dirty="0" smtClean="0"/>
              <a:t> </a:t>
            </a:r>
            <a:r>
              <a:rPr lang="tr-TR" sz="2200" dirty="0"/>
              <a:t>infaz kurumlarında cezaevi idaresinin de görüşü alınarak ilçe seçim kurulu başkanının gözetiminde sandığın konulacağı yeri belirlemek (298/85-A),</a:t>
            </a:r>
          </a:p>
          <a:p>
            <a:pPr marL="0" indent="0">
              <a:buNone/>
            </a:pPr>
            <a:endParaRPr lang="tr-TR" dirty="0"/>
          </a:p>
        </p:txBody>
      </p:sp>
    </p:spTree>
    <p:extLst>
      <p:ext uri="{BB962C8B-B14F-4D97-AF65-F5344CB8AC3E}">
        <p14:creationId xmlns:p14="http://schemas.microsoft.com/office/powerpoint/2010/main" val="39336989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323528" y="1268760"/>
            <a:ext cx="8568952" cy="5328592"/>
          </a:xfrm>
        </p:spPr>
        <p:txBody>
          <a:bodyPr/>
          <a:lstStyle/>
          <a:p>
            <a:pPr marL="0" indent="0" algn="just">
              <a:buNone/>
            </a:pPr>
            <a:r>
              <a:rPr lang="tr-TR" sz="2000" dirty="0"/>
              <a:t>Sandık kurulunca düzenlenen tutanak, torbalardaki oyların sayım ve dökümü sırasında ilçe seçim kurulunca düzenlenen tutanaklar, kurullarca imza edilen sayım ve döküm cetvelleri, sandık seçmen listesi, geçerli sayılan oy pusulaları, geçersiz sayılan oy pusulaları ve itiraz sonucu geçerli sayılan oy pusulaları ile beraber hesaba katılmayan zarflar ayrı ayrı paketler halinde mühürlenip torbaya konulur ve torbanın ağzı kapatılarak mühürlenir. Bu torbalar İlçe Seçim Kuruluna yasal süresince saklanmak üzere teslim edilir (298/100).</a:t>
            </a:r>
          </a:p>
          <a:p>
            <a:pPr marL="0" indent="0" algn="just">
              <a:buNone/>
            </a:pPr>
            <a:r>
              <a:rPr lang="tr-TR" sz="2000" dirty="0" err="1"/>
              <a:t>SEÇSİS’ten</a:t>
            </a:r>
            <a:r>
              <a:rPr lang="tr-TR" sz="2000" dirty="0"/>
              <a:t> elektronik ortamda alınan sandık sonuç tutanaklarında, her sandık için farklı sandık numarası ve </a:t>
            </a:r>
            <a:r>
              <a:rPr lang="tr-TR" sz="2000" dirty="0" err="1"/>
              <a:t>karekod</a:t>
            </a:r>
            <a:r>
              <a:rPr lang="tr-TR" sz="2000" dirty="0"/>
              <a:t> bulunduğundan, söz konusu tutanakların Milletvekili seçiminde sandık sonuç tutanağına (Örnek:86), Cumhurbaşkanı seçimi sandık sonuç tutanağına ( Örnek :404), Cumhurbaşkanı (oylamanın referandum şeklinde yapılması halinde Örnek: 404/A) bilgisayardan sadece A4 (210x297 mm) formatında beyaz kâğıda çıktısı alınır. Bu sebeple fotokopi ile çoğaltılmış tutanaklar kullanılamaz. Tutanaklar ilçe seçim kurulunca tarayıcıdan geçirileceğinden buruşturulmaması, katlanmaması, </a:t>
            </a:r>
            <a:r>
              <a:rPr lang="tr-TR" sz="2000" dirty="0" err="1"/>
              <a:t>karekodun</a:t>
            </a:r>
            <a:r>
              <a:rPr lang="tr-TR" sz="2000" dirty="0"/>
              <a:t> üzerinin herhangi bir şekilde çizilmemesi, ıslatılmaması vb. hususlara dikkat edilmesi gerekir. Bu nedenle sandık sonuç tutanakları imzalanıp, mühürlendikten sonra ilçe seçim kuruluna teslim edilinceye kadar katlanmadan sığabileceği poşet dosya içerisinde muhafaza edilmelidir.</a:t>
            </a:r>
          </a:p>
          <a:p>
            <a:pPr marL="0" indent="0">
              <a:buNone/>
            </a:pPr>
            <a:endParaRPr lang="tr-TR" dirty="0"/>
          </a:p>
        </p:txBody>
      </p:sp>
    </p:spTree>
    <p:extLst>
      <p:ext uri="{BB962C8B-B14F-4D97-AF65-F5344CB8AC3E}">
        <p14:creationId xmlns:p14="http://schemas.microsoft.com/office/powerpoint/2010/main" val="2005622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251520" y="980728"/>
            <a:ext cx="8496944" cy="5616624"/>
          </a:xfrm>
        </p:spPr>
        <p:txBody>
          <a:bodyPr/>
          <a:lstStyle/>
          <a:p>
            <a:pPr marL="0" indent="0" algn="just">
              <a:buNone/>
            </a:pPr>
            <a:r>
              <a:rPr lang="tr-TR" sz="2200" b="1" dirty="0"/>
              <a:t>Geçerli olmayan oy pusulaları </a:t>
            </a:r>
            <a:endParaRPr lang="tr-TR" sz="2200" b="1" dirty="0" smtClean="0"/>
          </a:p>
          <a:p>
            <a:pPr marL="0" indent="0" algn="just">
              <a:buNone/>
            </a:pPr>
            <a:r>
              <a:rPr lang="tr-TR" sz="2200" b="1" dirty="0" smtClean="0"/>
              <a:t>a)</a:t>
            </a:r>
            <a:r>
              <a:rPr lang="tr-TR" sz="2200" dirty="0" smtClean="0"/>
              <a:t> Sandık </a:t>
            </a:r>
            <a:r>
              <a:rPr lang="tr-TR" sz="2200" dirty="0"/>
              <a:t>kurulunca verilen biçim ve renkte olmayan,</a:t>
            </a:r>
          </a:p>
          <a:p>
            <a:pPr marL="0" lvl="0" indent="0" algn="just">
              <a:buNone/>
            </a:pPr>
            <a:r>
              <a:rPr lang="tr-TR" sz="2200" b="1" dirty="0" smtClean="0"/>
              <a:t>b)</a:t>
            </a:r>
            <a:r>
              <a:rPr lang="tr-TR" sz="2200" dirty="0" smtClean="0"/>
              <a:t> Türkiye </a:t>
            </a:r>
            <a:r>
              <a:rPr lang="tr-TR" sz="2200" dirty="0"/>
              <a:t>Cumhuriyeti Yüksek Seçim Kurulu filigranı bulunmayan,</a:t>
            </a:r>
          </a:p>
          <a:p>
            <a:pPr marL="0" lvl="0" indent="0" algn="just">
              <a:buNone/>
            </a:pPr>
            <a:r>
              <a:rPr lang="tr-TR" sz="2200" b="1" dirty="0" smtClean="0"/>
              <a:t>c)</a:t>
            </a:r>
            <a:r>
              <a:rPr lang="tr-TR" sz="2200" dirty="0" smtClean="0"/>
              <a:t> Arkasında </a:t>
            </a:r>
            <a:r>
              <a:rPr lang="tr-TR" sz="2200" dirty="0"/>
              <a:t>sandık kurulu mührü bulunmayan,</a:t>
            </a:r>
          </a:p>
          <a:p>
            <a:pPr marL="0" lvl="0" indent="0" algn="just">
              <a:buNone/>
            </a:pPr>
            <a:r>
              <a:rPr lang="tr-TR" sz="2200" b="1" dirty="0" smtClean="0"/>
              <a:t>d)</a:t>
            </a:r>
            <a:r>
              <a:rPr lang="tr-TR" sz="2200" dirty="0" smtClean="0"/>
              <a:t> Hiçbir </a:t>
            </a:r>
            <a:r>
              <a:rPr lang="tr-TR" sz="2200" dirty="0"/>
              <a:t>yerine “TERCİH” veya “EVET” mührü basılmamış olan,</a:t>
            </a:r>
          </a:p>
          <a:p>
            <a:pPr marL="0" lvl="0" indent="0" algn="just">
              <a:buNone/>
            </a:pPr>
            <a:r>
              <a:rPr lang="tr-TR" sz="2200" b="1" dirty="0" smtClean="0"/>
              <a:t>e)</a:t>
            </a:r>
            <a:r>
              <a:rPr lang="tr-TR" sz="2200" dirty="0" smtClean="0"/>
              <a:t> Birden </a:t>
            </a:r>
            <a:r>
              <a:rPr lang="tr-TR" sz="2200" dirty="0"/>
              <a:t>fazla cumhurbaşkanı adayına, aynı ittifak içinde yer almayan birden fazla siyasi partiye, birden fazla ittifaka veya birden fazla bağımsız adaya ayrılan alanlara “TERCİH” veya “EVET” mührü basılmış olan,</a:t>
            </a:r>
          </a:p>
          <a:p>
            <a:pPr marL="0" lvl="0" indent="0" algn="just">
              <a:buNone/>
            </a:pPr>
            <a:r>
              <a:rPr lang="tr-TR" sz="2200" b="1" dirty="0" smtClean="0"/>
              <a:t>f)</a:t>
            </a:r>
            <a:r>
              <a:rPr lang="tr-TR" sz="2200" dirty="0" smtClean="0"/>
              <a:t> Birden </a:t>
            </a:r>
            <a:r>
              <a:rPr lang="tr-TR" sz="2200" dirty="0"/>
              <a:t>fazla cumhurbaşkanı adayına, aynı ittifak içinde yer almayan birden fazla siyasi partiye, birden fazla ittifaka veya birden fazla bağımsız adaya ayrılan alana taşmış “TERCİH” veya “EVET” mührü bulunan,</a:t>
            </a:r>
          </a:p>
          <a:p>
            <a:pPr marL="0" lvl="0" indent="0" algn="just">
              <a:buNone/>
            </a:pPr>
            <a:r>
              <a:rPr lang="tr-TR" sz="2200" b="1" dirty="0" smtClean="0"/>
              <a:t>g)</a:t>
            </a:r>
            <a:r>
              <a:rPr lang="tr-TR" sz="2200" dirty="0" smtClean="0"/>
              <a:t> Sandığın </a:t>
            </a:r>
            <a:r>
              <a:rPr lang="tr-TR" sz="2200" dirty="0"/>
              <a:t>ait olduğu seçim çevresinden başka bir seçim çevresi için </a:t>
            </a:r>
            <a:r>
              <a:rPr lang="tr-TR" sz="2200" dirty="0" smtClean="0"/>
              <a:t>düzenlenmiş olan</a:t>
            </a:r>
            <a:r>
              <a:rPr lang="tr-TR" sz="2200" dirty="0"/>
              <a:t>,</a:t>
            </a:r>
          </a:p>
          <a:p>
            <a:pPr marL="0" indent="0" algn="just">
              <a:buNone/>
            </a:pPr>
            <a:endParaRPr lang="tr-TR" sz="2200" dirty="0"/>
          </a:p>
        </p:txBody>
      </p:sp>
    </p:spTree>
    <p:extLst>
      <p:ext uri="{BB962C8B-B14F-4D97-AF65-F5344CB8AC3E}">
        <p14:creationId xmlns:p14="http://schemas.microsoft.com/office/powerpoint/2010/main" val="19381683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749970"/>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lvl="0" indent="0" algn="just">
              <a:buNone/>
            </a:pPr>
            <a:r>
              <a:rPr lang="tr-TR" sz="2200" b="1" dirty="0" smtClean="0"/>
              <a:t>h)</a:t>
            </a:r>
            <a:r>
              <a:rPr lang="tr-TR" sz="2200" dirty="0" smtClean="0"/>
              <a:t> Bütünlüğü </a:t>
            </a:r>
            <a:r>
              <a:rPr lang="tr-TR" sz="2200" dirty="0"/>
              <a:t>bozulacak şekilde yırtılmış veya koparılmış olan,</a:t>
            </a:r>
          </a:p>
          <a:p>
            <a:pPr marL="0" lvl="0" indent="0" algn="just">
              <a:buNone/>
            </a:pPr>
            <a:r>
              <a:rPr lang="tr-TR" sz="2200" b="1" dirty="0" smtClean="0"/>
              <a:t>i)</a:t>
            </a:r>
            <a:r>
              <a:rPr lang="tr-TR" sz="2200" dirty="0" smtClean="0"/>
              <a:t> Üzerine </a:t>
            </a:r>
            <a:r>
              <a:rPr lang="tr-TR" sz="2200" dirty="0"/>
              <a:t>“TERCİH” veya “EVET” mührü dışında veya “TERCİH” veya “EVET” mührü yerine herhangi bir özel işaret, herhangi bir isim, imza kaşesi, mühür veya parmak izi basılmış olan,</a:t>
            </a:r>
          </a:p>
          <a:p>
            <a:pPr marL="0" lvl="0" indent="0" algn="just">
              <a:buNone/>
            </a:pPr>
            <a:r>
              <a:rPr lang="tr-TR" sz="2200" b="1" dirty="0" smtClean="0"/>
              <a:t>j)</a:t>
            </a:r>
            <a:r>
              <a:rPr lang="tr-TR" sz="2200" dirty="0" smtClean="0"/>
              <a:t> Üzerinde </a:t>
            </a:r>
            <a:r>
              <a:rPr lang="tr-TR" sz="2200" dirty="0"/>
              <a:t>yer alan cumhurbaşkanı adaylarına, siyasi partilere, ittifaklara veya bağımsız adaylara ait bölümleri belirgin bir şekilde ve özel olarak karalanmış, çizilmiş veya işaretlenmiş olan,</a:t>
            </a:r>
          </a:p>
          <a:p>
            <a:pPr marL="0" lvl="0" indent="0" algn="just">
              <a:buNone/>
            </a:pPr>
            <a:r>
              <a:rPr lang="tr-TR" sz="2200" b="1" dirty="0" smtClean="0"/>
              <a:t>k)</a:t>
            </a:r>
            <a:r>
              <a:rPr lang="tr-TR" sz="2200" dirty="0" smtClean="0"/>
              <a:t> Üzerinde </a:t>
            </a:r>
            <a:r>
              <a:rPr lang="tr-TR" sz="2200" dirty="0"/>
              <a:t>yer alan matbu yazıların ve şekillerin dışında yazılar veya harfler veya sayılar yazılmış veya şekiller çizilmiş olan,</a:t>
            </a:r>
          </a:p>
          <a:p>
            <a:pPr marL="0" indent="0" algn="just">
              <a:buNone/>
            </a:pPr>
            <a:r>
              <a:rPr lang="tr-TR" sz="2200" dirty="0"/>
              <a:t>birleşik oy pusulaları geçerli değildir. </a:t>
            </a:r>
            <a:endParaRPr lang="tr-TR" sz="2200" dirty="0" smtClean="0"/>
          </a:p>
          <a:p>
            <a:pPr marL="0" indent="0" algn="just">
              <a:buNone/>
            </a:pPr>
            <a:r>
              <a:rPr lang="tr-TR" sz="2200" dirty="0" smtClean="0"/>
              <a:t>Ancak</a:t>
            </a:r>
            <a:r>
              <a:rPr lang="tr-TR" sz="2200" dirty="0"/>
              <a:t>;</a:t>
            </a:r>
          </a:p>
          <a:p>
            <a:pPr marL="0" lvl="0" indent="0" algn="just">
              <a:buNone/>
            </a:pPr>
            <a:r>
              <a:rPr lang="tr-TR" sz="2200" b="1" dirty="0" smtClean="0"/>
              <a:t>a)</a:t>
            </a:r>
            <a:r>
              <a:rPr lang="tr-TR" sz="2200" dirty="0" smtClean="0"/>
              <a:t> Zarfların </a:t>
            </a:r>
            <a:r>
              <a:rPr lang="tr-TR" sz="2200" dirty="0"/>
              <a:t>açılması veya oyların okunması sırasında yırtılması,</a:t>
            </a:r>
          </a:p>
          <a:p>
            <a:pPr marL="0" lvl="0" indent="0" algn="just">
              <a:buNone/>
            </a:pPr>
            <a:r>
              <a:rPr lang="tr-TR" sz="2200" b="1" dirty="0" smtClean="0"/>
              <a:t>b)</a:t>
            </a:r>
            <a:r>
              <a:rPr lang="tr-TR" sz="2200" dirty="0" smtClean="0"/>
              <a:t> Bütünlüğü </a:t>
            </a:r>
            <a:r>
              <a:rPr lang="tr-TR" sz="2200" dirty="0"/>
              <a:t>bozulmaksızın bir kısmının kazaen yırtılması,</a:t>
            </a:r>
          </a:p>
          <a:p>
            <a:pPr marL="0" lvl="0" indent="0" algn="just">
              <a:buNone/>
            </a:pPr>
            <a:r>
              <a:rPr lang="tr-TR" sz="2200" b="1" dirty="0" smtClean="0"/>
              <a:t>c)</a:t>
            </a:r>
            <a:r>
              <a:rPr lang="tr-TR" sz="2200" dirty="0" smtClean="0"/>
              <a:t> Herhangi </a:t>
            </a:r>
            <a:r>
              <a:rPr lang="tr-TR" sz="2200" dirty="0"/>
              <a:t>bir şekilde lekelenmiş olup da bunun özel olarak işaret koymak amacıyla yapıldığının anlaşılamaması,</a:t>
            </a:r>
          </a:p>
          <a:p>
            <a:pPr marL="0" indent="0">
              <a:buNone/>
            </a:pPr>
            <a:endParaRPr lang="tr-TR" dirty="0"/>
          </a:p>
        </p:txBody>
      </p:sp>
    </p:spTree>
    <p:extLst>
      <p:ext uri="{BB962C8B-B14F-4D97-AF65-F5344CB8AC3E}">
        <p14:creationId xmlns:p14="http://schemas.microsoft.com/office/powerpoint/2010/main" val="2546906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58751"/>
            <a:ext cx="8119814" cy="821978"/>
          </a:xfrm>
        </p:spPr>
        <p:txBody>
          <a:bodyPr/>
          <a:lstStyle/>
          <a:p>
            <a:endParaRPr lang="tr-TR" dirty="0"/>
          </a:p>
        </p:txBody>
      </p:sp>
      <p:sp>
        <p:nvSpPr>
          <p:cNvPr id="3" name="İçerik Yer Tutucusu 2"/>
          <p:cNvSpPr>
            <a:spLocks noGrp="1"/>
          </p:cNvSpPr>
          <p:nvPr>
            <p:ph idx="1"/>
          </p:nvPr>
        </p:nvSpPr>
        <p:spPr>
          <a:xfrm>
            <a:off x="395536" y="1052736"/>
            <a:ext cx="8119814" cy="5544616"/>
          </a:xfrm>
        </p:spPr>
        <p:txBody>
          <a:bodyPr/>
          <a:lstStyle/>
          <a:p>
            <a:pPr marL="0" lvl="0" indent="0" algn="just">
              <a:buNone/>
            </a:pPr>
            <a:endParaRPr lang="tr-TR" sz="2200" b="1" dirty="0" smtClean="0"/>
          </a:p>
          <a:p>
            <a:pPr marL="0" lvl="0" indent="0" algn="just">
              <a:buNone/>
            </a:pPr>
            <a:r>
              <a:rPr lang="tr-TR" sz="2200" b="1" dirty="0" smtClean="0"/>
              <a:t>d)</a:t>
            </a:r>
            <a:r>
              <a:rPr lang="tr-TR" sz="2200" dirty="0" smtClean="0"/>
              <a:t> Birleşik </a:t>
            </a:r>
            <a:r>
              <a:rPr lang="tr-TR" sz="2200" dirty="0"/>
              <a:t>oy pusulasının katlanarak zarfa konulması sebebiyle “TERCİH” veya “EVET” mührü ile oy pusulasının arkasına basılan sandık kurulu mühür izinin oy pusulasının diğer kısımlarına geçmesi,</a:t>
            </a:r>
          </a:p>
          <a:p>
            <a:pPr marL="0" lvl="0" indent="0" algn="just">
              <a:buNone/>
            </a:pPr>
            <a:r>
              <a:rPr lang="tr-TR" sz="2200" b="1" dirty="0" smtClean="0"/>
              <a:t>e)</a:t>
            </a:r>
            <a:r>
              <a:rPr lang="tr-TR" sz="2200" dirty="0" smtClean="0"/>
              <a:t> Bir </a:t>
            </a:r>
            <a:r>
              <a:rPr lang="tr-TR" sz="2200" dirty="0"/>
              <a:t>cumhurbaşkanı adayı, siyasi parti, ittifak alanı veya bağımsız aday alanına basılan “TERCİH” veya “EVET” mührünün alanları ayıran çizgili bölgeye taşmış olması,</a:t>
            </a:r>
          </a:p>
          <a:p>
            <a:pPr marL="0" lvl="0" indent="0" algn="just">
              <a:buNone/>
            </a:pPr>
            <a:r>
              <a:rPr lang="tr-TR" sz="2200" b="1" dirty="0" smtClean="0"/>
              <a:t>f)</a:t>
            </a:r>
            <a:r>
              <a:rPr lang="tr-TR" sz="2200" dirty="0" smtClean="0"/>
              <a:t> Başka </a:t>
            </a:r>
            <a:r>
              <a:rPr lang="tr-TR" sz="2200" dirty="0"/>
              <a:t>bir cumhurbaşkanı adayı, siyasi parti, ittifak alanı veya bağımsız adayın alanına taşmamak kaydıyla, cumhurbaşkanı adayı, siyasi parti, ittifak alanı veya bağımsız aday alanına birden çok “TERCİH” veya “EVET” mührü basılması,</a:t>
            </a:r>
          </a:p>
          <a:p>
            <a:pPr marL="0" lvl="0" indent="0" algn="just">
              <a:buNone/>
            </a:pPr>
            <a:r>
              <a:rPr lang="tr-TR" sz="2200" b="1" dirty="0" smtClean="0"/>
              <a:t>g)</a:t>
            </a:r>
            <a:r>
              <a:rPr lang="tr-TR" sz="2200" dirty="0" smtClean="0"/>
              <a:t> Yetkili </a:t>
            </a:r>
            <a:r>
              <a:rPr lang="tr-TR" sz="2200" dirty="0"/>
              <a:t>seçim kurulları tarafından gönderilen ve Türkiye Cumhuriyeti Yüksek Seçim Kurulu filigranı bulunan oy pusulalarının arkasının sandık kurullarının ihmaliyle mühürlenmemiş olması.</a:t>
            </a:r>
          </a:p>
          <a:p>
            <a:pPr marL="0" indent="0" algn="just">
              <a:buNone/>
            </a:pPr>
            <a:r>
              <a:rPr lang="tr-TR" sz="2200" dirty="0" smtClean="0"/>
              <a:t>Zarftan </a:t>
            </a:r>
            <a:r>
              <a:rPr lang="tr-TR" sz="2200" dirty="0"/>
              <a:t>çıkan oy pusulalarında bir seçim türüne ait olanının geçersiz olması, diğerinin geçersiz sayılmasını gerektirmez.</a:t>
            </a:r>
          </a:p>
          <a:p>
            <a:pPr marL="0" indent="0">
              <a:buNone/>
            </a:pPr>
            <a:endParaRPr lang="tr-TR" dirty="0"/>
          </a:p>
        </p:txBody>
      </p:sp>
    </p:spTree>
    <p:extLst>
      <p:ext uri="{BB962C8B-B14F-4D97-AF65-F5344CB8AC3E}">
        <p14:creationId xmlns:p14="http://schemas.microsoft.com/office/powerpoint/2010/main" val="40969313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buNone/>
            </a:pPr>
            <a:r>
              <a:rPr lang="tr-TR" sz="2200" b="1" dirty="0"/>
              <a:t>Hesaba katılan ve katılmayan oy </a:t>
            </a:r>
            <a:r>
              <a:rPr lang="tr-TR" sz="2200" b="1" dirty="0" smtClean="0"/>
              <a:t>pusulaları</a:t>
            </a:r>
          </a:p>
          <a:p>
            <a:pPr marL="0" indent="0" algn="just">
              <a:buNone/>
            </a:pPr>
            <a:r>
              <a:rPr lang="tr-TR" sz="2200" dirty="0" smtClean="0"/>
              <a:t>Birleşik </a:t>
            </a:r>
            <a:r>
              <a:rPr lang="tr-TR" sz="2200" dirty="0"/>
              <a:t>oy pusulasında baskıda silinme veya yanlışlık yapılmış olsa bile, hangi siyasi parti veya bağımsız aday lehine kullanılmış olduğu “TERCİH” veya “EVET” mührünün vurulduğu yerden kesin olarak anlaşılan oy pusulaları hesaba katılır.</a:t>
            </a:r>
          </a:p>
          <a:p>
            <a:pPr marL="0" indent="0" algn="just">
              <a:buNone/>
            </a:pPr>
            <a:r>
              <a:rPr lang="tr-TR" sz="2200" dirty="0"/>
              <a:t>Zarfın içinden el ilânı, broşür ya da özel bir işaret, yazı veya şekil taşıyan kâğıt veya işaret amacı taşıyan herhangi bir madde çıkmış olması halinde, bu zarftan çıkan oy pusulası hesaba katılmaz.</a:t>
            </a:r>
          </a:p>
          <a:p>
            <a:pPr marL="0" indent="0" algn="just">
              <a:buNone/>
            </a:pPr>
            <a:r>
              <a:rPr lang="tr-TR" sz="2200" dirty="0"/>
              <a:t>Zarfın içerisinden aynı seçim türüne ait birden fazla oy pusulası çıkmış olması halinde, sadece bu seçim türüne ait oy pusulaları hesaba katılmaz, diğerleri hesaba katılır</a:t>
            </a:r>
            <a:r>
              <a:rPr lang="tr-TR" sz="2200" dirty="0" smtClean="0"/>
              <a:t>.</a:t>
            </a:r>
            <a:endParaRPr lang="tr-TR" sz="2200" dirty="0"/>
          </a:p>
          <a:p>
            <a:pPr marL="0" indent="0" algn="just">
              <a:buNone/>
            </a:pPr>
            <a:r>
              <a:rPr lang="tr-TR" sz="2200" dirty="0"/>
              <a:t>O zarfta kullanılması gereken oy pusulalarından biri veya birkaçı eksik çıksa bile, zarftan çıkan diğer oy pusulaları hesaba katılır (298/102).</a:t>
            </a:r>
          </a:p>
          <a:p>
            <a:pPr marL="0" indent="0">
              <a:buNone/>
            </a:pPr>
            <a:endParaRPr lang="tr-TR" dirty="0"/>
          </a:p>
        </p:txBody>
      </p:sp>
    </p:spTree>
    <p:extLst>
      <p:ext uri="{BB962C8B-B14F-4D97-AF65-F5344CB8AC3E}">
        <p14:creationId xmlns:p14="http://schemas.microsoft.com/office/powerpoint/2010/main" val="34504026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179512" y="1052736"/>
            <a:ext cx="8784976" cy="5544616"/>
          </a:xfrm>
        </p:spPr>
        <p:txBody>
          <a:bodyPr/>
          <a:lstStyle/>
          <a:p>
            <a:pPr marL="74930" marR="73025" indent="0" algn="just">
              <a:lnSpc>
                <a:spcPct val="100000"/>
              </a:lnSpc>
              <a:spcBef>
                <a:spcPts val="0"/>
              </a:spcBef>
              <a:spcAft>
                <a:spcPts val="0"/>
              </a:spcAft>
              <a:buNone/>
            </a:pPr>
            <a:r>
              <a:rPr lang="tr-TR" sz="2200" b="1" kern="0" dirty="0">
                <a:ea typeface="Times New Roman"/>
              </a:rPr>
              <a:t>Sandık sonuç tutanağının düzenlenmesi ve ilânı</a:t>
            </a:r>
          </a:p>
          <a:p>
            <a:pPr marL="74930" marR="73025" indent="0" algn="just">
              <a:lnSpc>
                <a:spcPct val="100000"/>
              </a:lnSpc>
              <a:spcBef>
                <a:spcPts val="0"/>
              </a:spcBef>
              <a:spcAft>
                <a:spcPts val="0"/>
              </a:spcAft>
              <a:buNone/>
            </a:pPr>
            <a:r>
              <a:rPr lang="tr-TR" sz="2200" dirty="0" smtClean="0">
                <a:ea typeface="Times New Roman"/>
              </a:rPr>
              <a:t>Sandık </a:t>
            </a:r>
            <a:r>
              <a:rPr lang="tr-TR" sz="2200" dirty="0">
                <a:ea typeface="Times New Roman"/>
              </a:rPr>
              <a:t>kurulu, (Örnek: 86-Milletvekili, Örnek: 404-Cumhurbaşkanı, Cumhurbaşkanı oylamasının referandum şeklinde yapılması halinde Örnek: 404/A sayılı) sandık sonuç tutanaklarını, iki nüsha olarak, sayım ve döküm işlemleri sırasında elde edilen bilgilere ve sayım ve döküm cetveli sonucuna göre düzenler. Bu tutanakların ait olduğu bölümüne, seçim bilgileri eksiksiz olarak işlendikten sonra, başkan ve üyeler tarafından ad ve soyadları yazılarak imzalanır; sandık kurulu mührü ile mühürlenir.</a:t>
            </a:r>
          </a:p>
          <a:p>
            <a:pPr marL="0" indent="0" algn="just">
              <a:lnSpc>
                <a:spcPct val="100000"/>
              </a:lnSpc>
              <a:spcBef>
                <a:spcPts val="0"/>
              </a:spcBef>
              <a:buNone/>
            </a:pPr>
            <a:r>
              <a:rPr lang="tr-TR" sz="2200" b="1" dirty="0"/>
              <a:t>Yukarıdaki düzenleme gereğince işlenmesi gereken bilgiler şunlardır:</a:t>
            </a:r>
          </a:p>
          <a:p>
            <a:pPr marL="0" lvl="0" indent="0" algn="just">
              <a:lnSpc>
                <a:spcPct val="100000"/>
              </a:lnSpc>
              <a:spcBef>
                <a:spcPts val="0"/>
              </a:spcBef>
              <a:buNone/>
            </a:pPr>
            <a:r>
              <a:rPr lang="tr-TR" sz="2200" b="1" dirty="0" smtClean="0"/>
              <a:t>1)</a:t>
            </a:r>
            <a:r>
              <a:rPr lang="tr-TR" sz="2200" dirty="0" smtClean="0"/>
              <a:t> Sandığın </a:t>
            </a:r>
            <a:r>
              <a:rPr lang="tr-TR" sz="2200" dirty="0"/>
              <a:t>bulunduğu ilin, ilçenin ve seçim bölgesinin adı ile sandığın numarası,</a:t>
            </a:r>
          </a:p>
          <a:p>
            <a:pPr marL="0" lvl="0" indent="0" algn="just">
              <a:lnSpc>
                <a:spcPct val="100000"/>
              </a:lnSpc>
              <a:spcBef>
                <a:spcPts val="0"/>
              </a:spcBef>
              <a:buNone/>
            </a:pPr>
            <a:r>
              <a:rPr lang="tr-TR" sz="2200" b="1" dirty="0" smtClean="0"/>
              <a:t>2)</a:t>
            </a:r>
            <a:r>
              <a:rPr lang="tr-TR" sz="2200" dirty="0" smtClean="0"/>
              <a:t> Oy </a:t>
            </a:r>
            <a:r>
              <a:rPr lang="tr-TR" sz="2200" dirty="0"/>
              <a:t>vermenin yapıldığı tarih ve gün,</a:t>
            </a:r>
          </a:p>
          <a:p>
            <a:pPr marL="0" lvl="0" indent="0" algn="just">
              <a:lnSpc>
                <a:spcPct val="100000"/>
              </a:lnSpc>
              <a:spcBef>
                <a:spcPts val="0"/>
              </a:spcBef>
              <a:buNone/>
            </a:pPr>
            <a:r>
              <a:rPr lang="tr-TR" sz="2200" b="1" dirty="0" smtClean="0"/>
              <a:t>3)</a:t>
            </a:r>
            <a:r>
              <a:rPr lang="tr-TR" sz="2200" dirty="0" smtClean="0"/>
              <a:t> Oy </a:t>
            </a:r>
            <a:r>
              <a:rPr lang="tr-TR" sz="2200" dirty="0"/>
              <a:t>sandığının sandık kurulu üyeleri ve seçim yerinde bulunanlar önünde açılış saat ve dakikası ile şayet sandık Yüksek Seçim Kurulunca belirlenen saatten sonra açılmış ise bunun sebebi,</a:t>
            </a:r>
          </a:p>
          <a:p>
            <a:pPr marL="0" indent="0">
              <a:buNone/>
            </a:pPr>
            <a:endParaRPr lang="tr-TR" dirty="0"/>
          </a:p>
        </p:txBody>
      </p:sp>
    </p:spTree>
    <p:extLst>
      <p:ext uri="{BB962C8B-B14F-4D97-AF65-F5344CB8AC3E}">
        <p14:creationId xmlns:p14="http://schemas.microsoft.com/office/powerpoint/2010/main" val="3970476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lvl="0" indent="0" algn="just">
              <a:buNone/>
            </a:pPr>
            <a:endParaRPr lang="tr-TR" sz="2200" b="1" dirty="0" smtClean="0"/>
          </a:p>
          <a:p>
            <a:pPr marL="0" lvl="0" indent="0" algn="just">
              <a:buNone/>
            </a:pPr>
            <a:r>
              <a:rPr lang="tr-TR" sz="2200" b="1" dirty="0" smtClean="0"/>
              <a:t>4)</a:t>
            </a:r>
            <a:r>
              <a:rPr lang="tr-TR" sz="2200" dirty="0" smtClean="0"/>
              <a:t> Oy </a:t>
            </a:r>
            <a:r>
              <a:rPr lang="tr-TR" sz="2200" dirty="0"/>
              <a:t>verme saati bitiminde sırada bekleyen ve oy kullandırılan seçmen sayısı,</a:t>
            </a:r>
          </a:p>
          <a:p>
            <a:pPr marL="0" lvl="0" indent="0" algn="just">
              <a:buNone/>
            </a:pPr>
            <a:r>
              <a:rPr lang="tr-TR" sz="2200" b="1" dirty="0" smtClean="0"/>
              <a:t>5)</a:t>
            </a:r>
            <a:r>
              <a:rPr lang="tr-TR" sz="2200" dirty="0" smtClean="0"/>
              <a:t> İlçe </a:t>
            </a:r>
            <a:r>
              <a:rPr lang="tr-TR" sz="2200" dirty="0"/>
              <a:t>seçim kurulundan teslim alınan toplam zarf sayısı ile kullanılmayarak artan zarf sayısı,</a:t>
            </a:r>
          </a:p>
          <a:p>
            <a:pPr marL="0" lvl="0" indent="0" algn="just">
              <a:buNone/>
            </a:pPr>
            <a:r>
              <a:rPr lang="tr-TR" sz="2200" b="1" dirty="0" smtClean="0"/>
              <a:t>6)</a:t>
            </a:r>
            <a:r>
              <a:rPr lang="tr-TR" sz="2200" dirty="0" smtClean="0"/>
              <a:t> İlçe </a:t>
            </a:r>
            <a:r>
              <a:rPr lang="tr-TR" sz="2200" dirty="0"/>
              <a:t>seçim kurulundan teslim alınan toplam oy pusulası sayısı ile kullanılmayarak artan oy pusulası sayısı,</a:t>
            </a:r>
          </a:p>
          <a:p>
            <a:pPr marL="0" lvl="0" indent="0" algn="just">
              <a:buNone/>
            </a:pPr>
            <a:r>
              <a:rPr lang="tr-TR" sz="2200" b="1" dirty="0" smtClean="0"/>
              <a:t>7)</a:t>
            </a:r>
            <a:r>
              <a:rPr lang="tr-TR" sz="2200" dirty="0" smtClean="0"/>
              <a:t> Sandık </a:t>
            </a:r>
            <a:r>
              <a:rPr lang="tr-TR" sz="2200" dirty="0"/>
              <a:t>seçmen listesinde yazılı olan seçmenlerin sayısı,</a:t>
            </a:r>
          </a:p>
          <a:p>
            <a:pPr marL="0" lvl="0" indent="0" algn="just">
              <a:buNone/>
            </a:pPr>
            <a:r>
              <a:rPr lang="tr-TR" sz="2200" b="1" dirty="0" smtClean="0"/>
              <a:t>8)</a:t>
            </a:r>
            <a:r>
              <a:rPr lang="tr-TR" sz="2200" dirty="0" smtClean="0"/>
              <a:t> Sandık </a:t>
            </a:r>
            <a:r>
              <a:rPr lang="tr-TR" sz="2200" dirty="0"/>
              <a:t>seçmen listesinde kayıtlı olmayan ancak 298 sayılı Kanun gereği o sandıkta oy kullanan seçmen sayısı,</a:t>
            </a:r>
          </a:p>
          <a:p>
            <a:pPr marL="0" lvl="0" indent="0" algn="just">
              <a:buNone/>
            </a:pPr>
            <a:r>
              <a:rPr lang="tr-TR" sz="2200" b="1" dirty="0" smtClean="0"/>
              <a:t>9)</a:t>
            </a:r>
            <a:r>
              <a:rPr lang="tr-TR" sz="2200" dirty="0" smtClean="0"/>
              <a:t> Oy </a:t>
            </a:r>
            <a:r>
              <a:rPr lang="tr-TR" sz="2200" dirty="0"/>
              <a:t>kullanan seçmenlerin toplam sayısı,</a:t>
            </a:r>
          </a:p>
          <a:p>
            <a:pPr marL="0" lvl="0" indent="0" algn="just">
              <a:buNone/>
            </a:pPr>
            <a:r>
              <a:rPr lang="tr-TR" sz="2200" b="1" dirty="0" smtClean="0"/>
              <a:t>10) </a:t>
            </a:r>
            <a:r>
              <a:rPr lang="tr-TR" sz="2200" dirty="0" smtClean="0"/>
              <a:t>Sandıktan </a:t>
            </a:r>
            <a:r>
              <a:rPr lang="tr-TR" sz="2200" dirty="0"/>
              <a:t>çıkan zarf sayısı,</a:t>
            </a:r>
          </a:p>
          <a:p>
            <a:pPr marL="0" lvl="0" indent="0" algn="just">
              <a:buNone/>
            </a:pPr>
            <a:r>
              <a:rPr lang="tr-TR" sz="2200" b="1" dirty="0" smtClean="0"/>
              <a:t>11)</a:t>
            </a:r>
            <a:r>
              <a:rPr lang="tr-TR" sz="2200" dirty="0" smtClean="0"/>
              <a:t> Geçerli </a:t>
            </a:r>
            <a:r>
              <a:rPr lang="tr-TR" sz="2200" dirty="0"/>
              <a:t>zarf sayısı,</a:t>
            </a:r>
          </a:p>
          <a:p>
            <a:pPr marL="0" lvl="0" indent="0" algn="just">
              <a:buNone/>
            </a:pPr>
            <a:r>
              <a:rPr lang="tr-TR" sz="2200" b="1" dirty="0" smtClean="0"/>
              <a:t>12)</a:t>
            </a:r>
            <a:r>
              <a:rPr lang="tr-TR" sz="2200" dirty="0" smtClean="0"/>
              <a:t> Geçersiz </a:t>
            </a:r>
            <a:r>
              <a:rPr lang="tr-TR" sz="2200" dirty="0"/>
              <a:t>zarf sayısı ve </a:t>
            </a:r>
            <a:r>
              <a:rPr lang="tr-TR" sz="2200" b="1" dirty="0"/>
              <a:t>geçersizlik sebebi,</a:t>
            </a:r>
            <a:endParaRPr lang="tr-TR" sz="2200" dirty="0"/>
          </a:p>
          <a:p>
            <a:pPr marL="0" indent="0">
              <a:buNone/>
            </a:pPr>
            <a:endParaRPr lang="tr-TR" dirty="0"/>
          </a:p>
        </p:txBody>
      </p:sp>
    </p:spTree>
    <p:extLst>
      <p:ext uri="{BB962C8B-B14F-4D97-AF65-F5344CB8AC3E}">
        <p14:creationId xmlns:p14="http://schemas.microsoft.com/office/powerpoint/2010/main" val="39403818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395536" y="1052736"/>
            <a:ext cx="8119814" cy="5616624"/>
          </a:xfrm>
        </p:spPr>
        <p:txBody>
          <a:bodyPr/>
          <a:lstStyle/>
          <a:p>
            <a:pPr marL="0" lvl="0" indent="0" algn="just">
              <a:buNone/>
            </a:pPr>
            <a:r>
              <a:rPr lang="tr-TR" sz="2100" b="1" dirty="0" smtClean="0"/>
              <a:t>13) </a:t>
            </a:r>
            <a:r>
              <a:rPr lang="tr-TR" sz="2100" dirty="0" smtClean="0"/>
              <a:t>Zarf </a:t>
            </a:r>
            <a:r>
              <a:rPr lang="tr-TR" sz="2100" dirty="0"/>
              <a:t>sayısı oy kullanan seçmen sayısından fazla ise, eşitliği sağlamak amacıyla yakılan zarf sayısı,</a:t>
            </a:r>
          </a:p>
          <a:p>
            <a:pPr marL="0" lvl="0" indent="0" algn="just">
              <a:buNone/>
            </a:pPr>
            <a:r>
              <a:rPr lang="tr-TR" sz="2100" b="1" dirty="0" smtClean="0"/>
              <a:t>14)</a:t>
            </a:r>
            <a:r>
              <a:rPr lang="tr-TR" sz="2100" dirty="0" smtClean="0"/>
              <a:t> İçinden </a:t>
            </a:r>
            <a:r>
              <a:rPr lang="tr-TR" sz="2100" dirty="0"/>
              <a:t>hiç oy pusulası çıkmayan boş zarf sayısı,</a:t>
            </a:r>
          </a:p>
          <a:p>
            <a:pPr marL="0" lvl="0" indent="0" algn="just">
              <a:buNone/>
            </a:pPr>
            <a:r>
              <a:rPr lang="tr-TR" sz="2100" b="1" dirty="0" smtClean="0"/>
              <a:t>15)</a:t>
            </a:r>
            <a:r>
              <a:rPr lang="tr-TR" sz="2100" dirty="0" smtClean="0"/>
              <a:t> İtiraz </a:t>
            </a:r>
            <a:r>
              <a:rPr lang="tr-TR" sz="2100" dirty="0"/>
              <a:t>edilmeksizin geçerli sayılan oy pusulalarının sayısı,</a:t>
            </a:r>
          </a:p>
          <a:p>
            <a:pPr marL="0" lvl="0" indent="0" algn="just">
              <a:buNone/>
            </a:pPr>
            <a:r>
              <a:rPr lang="tr-TR" sz="2100" b="1" dirty="0" smtClean="0"/>
              <a:t>16)</a:t>
            </a:r>
            <a:r>
              <a:rPr lang="tr-TR" sz="2100" dirty="0" smtClean="0"/>
              <a:t> İtiraz </a:t>
            </a:r>
            <a:r>
              <a:rPr lang="tr-TR" sz="2100" dirty="0"/>
              <a:t>üzerine geçerli sayılan veya hesaba katılan oy pusulası toplamı,</a:t>
            </a:r>
          </a:p>
          <a:p>
            <a:pPr marL="0" lvl="0" indent="0" algn="just">
              <a:buNone/>
            </a:pPr>
            <a:r>
              <a:rPr lang="tr-TR" sz="2100" b="1" dirty="0" smtClean="0"/>
              <a:t>17)</a:t>
            </a:r>
            <a:r>
              <a:rPr lang="tr-TR" sz="2100" dirty="0" smtClean="0"/>
              <a:t> Geçerli </a:t>
            </a:r>
            <a:r>
              <a:rPr lang="tr-TR" sz="2100" dirty="0"/>
              <a:t>oy pusulalarının toplamı,</a:t>
            </a:r>
          </a:p>
          <a:p>
            <a:pPr marL="0" lvl="0" indent="0" algn="just">
              <a:buNone/>
            </a:pPr>
            <a:r>
              <a:rPr lang="tr-TR" sz="2100" b="1" dirty="0" smtClean="0"/>
              <a:t>18)</a:t>
            </a:r>
            <a:r>
              <a:rPr lang="tr-TR" sz="2100" dirty="0" smtClean="0"/>
              <a:t> Geçersiz </a:t>
            </a:r>
            <a:r>
              <a:rPr lang="tr-TR" sz="2100" dirty="0"/>
              <a:t>sayılan oy pusulası sayısı ve </a:t>
            </a:r>
            <a:r>
              <a:rPr lang="tr-TR" sz="2100" b="1" dirty="0"/>
              <a:t>geçersizlik sebebi</a:t>
            </a:r>
            <a:r>
              <a:rPr lang="tr-TR" sz="2100" dirty="0"/>
              <a:t>,</a:t>
            </a:r>
          </a:p>
          <a:p>
            <a:pPr marL="0" lvl="0" indent="0" algn="just">
              <a:buNone/>
            </a:pPr>
            <a:r>
              <a:rPr lang="tr-TR" sz="2100" b="1" dirty="0" smtClean="0"/>
              <a:t>19)</a:t>
            </a:r>
            <a:r>
              <a:rPr lang="tr-TR" sz="2100" dirty="0" smtClean="0"/>
              <a:t> Hesaba </a:t>
            </a:r>
            <a:r>
              <a:rPr lang="tr-TR" sz="2100" dirty="0"/>
              <a:t>katılmayan oy pusulası sayısı ve hesaba katılmama sebebi,</a:t>
            </a:r>
          </a:p>
          <a:p>
            <a:pPr marL="0" lvl="0" indent="0" algn="just">
              <a:buNone/>
            </a:pPr>
            <a:r>
              <a:rPr lang="tr-TR" sz="2100" b="1" dirty="0" smtClean="0"/>
              <a:t>20)</a:t>
            </a:r>
            <a:r>
              <a:rPr lang="tr-TR" sz="2100" dirty="0" smtClean="0"/>
              <a:t> Geçersiz </a:t>
            </a:r>
            <a:r>
              <a:rPr lang="tr-TR" sz="2100" dirty="0"/>
              <a:t>sayılan veya hesaba katılmayan oy pusulası toplamı,</a:t>
            </a:r>
          </a:p>
          <a:p>
            <a:pPr marL="0" lvl="0" indent="0" algn="just">
              <a:buNone/>
            </a:pPr>
            <a:r>
              <a:rPr lang="tr-TR" sz="2100" b="1" dirty="0" smtClean="0"/>
              <a:t>21)</a:t>
            </a:r>
            <a:r>
              <a:rPr lang="tr-TR" sz="2100" dirty="0" smtClean="0"/>
              <a:t> Cumhurbaşkanı </a:t>
            </a:r>
            <a:r>
              <a:rPr lang="tr-TR" sz="2100" dirty="0"/>
              <a:t>adayları, siyasi partilerin ve bağımsız adayların aldıkları toplam geçerli oylar ile ittifakların her birinin aldığı toplam geçerli ortak oyların rakam ve yazıyla belirtilecek sayısı,</a:t>
            </a:r>
          </a:p>
          <a:p>
            <a:pPr marL="0" lvl="0" indent="0" algn="just">
              <a:buNone/>
            </a:pPr>
            <a:r>
              <a:rPr lang="tr-TR" sz="2100" b="1" dirty="0" smtClean="0"/>
              <a:t>22)</a:t>
            </a:r>
            <a:r>
              <a:rPr lang="tr-TR" sz="2100" dirty="0" smtClean="0"/>
              <a:t> Oylama </a:t>
            </a:r>
            <a:r>
              <a:rPr lang="tr-TR" sz="2100" dirty="0"/>
              <a:t>iş ve işlemlerine ve oyların sayım ve dökümüne dair yapılan şikâyetlerle bunlara ait kararların nelerden ibaret bulundukları,</a:t>
            </a:r>
          </a:p>
          <a:p>
            <a:pPr marL="0" indent="0">
              <a:buNone/>
            </a:pPr>
            <a:endParaRPr lang="tr-TR" dirty="0"/>
          </a:p>
        </p:txBody>
      </p:sp>
    </p:spTree>
    <p:extLst>
      <p:ext uri="{BB962C8B-B14F-4D97-AF65-F5344CB8AC3E}">
        <p14:creationId xmlns:p14="http://schemas.microsoft.com/office/powerpoint/2010/main" val="11520493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749970"/>
          </a:xfrm>
        </p:spPr>
        <p:txBody>
          <a:bodyPr/>
          <a:lstStyle/>
          <a:p>
            <a:endParaRPr lang="tr-TR" dirty="0"/>
          </a:p>
        </p:txBody>
      </p:sp>
      <p:sp>
        <p:nvSpPr>
          <p:cNvPr id="3" name="İçerik Yer Tutucusu 2"/>
          <p:cNvSpPr>
            <a:spLocks noGrp="1"/>
          </p:cNvSpPr>
          <p:nvPr>
            <p:ph idx="1"/>
          </p:nvPr>
        </p:nvSpPr>
        <p:spPr>
          <a:xfrm>
            <a:off x="179512" y="980728"/>
            <a:ext cx="8856984" cy="5616624"/>
          </a:xfrm>
        </p:spPr>
        <p:txBody>
          <a:bodyPr/>
          <a:lstStyle/>
          <a:p>
            <a:pPr marL="0" lvl="0" indent="0" algn="just">
              <a:lnSpc>
                <a:spcPct val="100000"/>
              </a:lnSpc>
              <a:spcBef>
                <a:spcPts val="0"/>
              </a:spcBef>
              <a:buNone/>
            </a:pPr>
            <a:r>
              <a:rPr lang="tr-TR" sz="1800" b="1" dirty="0" smtClean="0"/>
              <a:t>23)</a:t>
            </a:r>
            <a:r>
              <a:rPr lang="tr-TR" sz="1800" dirty="0" smtClean="0"/>
              <a:t> Birden </a:t>
            </a:r>
            <a:r>
              <a:rPr lang="tr-TR" sz="1800" dirty="0"/>
              <a:t>fazla sayım ve döküm yapılmış ise sayısı,</a:t>
            </a:r>
          </a:p>
          <a:p>
            <a:pPr marL="0" lvl="0" indent="0" algn="just">
              <a:lnSpc>
                <a:spcPct val="100000"/>
              </a:lnSpc>
              <a:spcBef>
                <a:spcPts val="0"/>
              </a:spcBef>
              <a:buNone/>
            </a:pPr>
            <a:r>
              <a:rPr lang="tr-TR" sz="1800" b="1" dirty="0" smtClean="0"/>
              <a:t>24)</a:t>
            </a:r>
            <a:r>
              <a:rPr lang="tr-TR" sz="1800" dirty="0" smtClean="0"/>
              <a:t> Sayım </a:t>
            </a:r>
            <a:r>
              <a:rPr lang="tr-TR" sz="1800" dirty="0"/>
              <a:t>ve döküm sonucunun başkan tarafından orada hazır bulunanlara ilân edildiği.</a:t>
            </a:r>
          </a:p>
          <a:p>
            <a:pPr marL="0" lvl="0" indent="0" algn="just">
              <a:lnSpc>
                <a:spcPct val="100000"/>
              </a:lnSpc>
              <a:spcBef>
                <a:spcPts val="0"/>
              </a:spcBef>
              <a:buNone/>
            </a:pPr>
            <a:r>
              <a:rPr lang="tr-TR" sz="1800" b="1" dirty="0" smtClean="0"/>
              <a:t>25)</a:t>
            </a:r>
            <a:r>
              <a:rPr lang="tr-TR" sz="1800" dirty="0" smtClean="0"/>
              <a:t> Oy </a:t>
            </a:r>
            <a:r>
              <a:rPr lang="tr-TR" sz="1800" dirty="0"/>
              <a:t>zarfı içinden eksik oy pusulası çıkmış ise, eksik çıkan oyun hangi seçim türüne ait olduğu ve sayısı</a:t>
            </a:r>
            <a:r>
              <a:rPr lang="tr-TR" sz="1800" dirty="0" smtClean="0"/>
              <a:t>,</a:t>
            </a:r>
          </a:p>
          <a:p>
            <a:pPr marL="0" lvl="0" indent="0" algn="just">
              <a:lnSpc>
                <a:spcPct val="100000"/>
              </a:lnSpc>
              <a:spcBef>
                <a:spcPts val="0"/>
              </a:spcBef>
              <a:buNone/>
            </a:pPr>
            <a:endParaRPr lang="tr-TR" sz="1800" dirty="0"/>
          </a:p>
          <a:p>
            <a:pPr marL="0" indent="0" algn="just">
              <a:lnSpc>
                <a:spcPct val="100000"/>
              </a:lnSpc>
              <a:spcBef>
                <a:spcPts val="0"/>
              </a:spcBef>
              <a:buNone/>
            </a:pPr>
            <a:r>
              <a:rPr lang="tr-TR" sz="1800" dirty="0"/>
              <a:t>Sandık sonuç tutanağının onaylı bir sureti, sandık kurulu tarafından sandığın konulduğu bina veya yapıda herkesin görebileceği bir yere asılır. Bu tutanak oy verme gününden itibaren bir hafta süreyle asılı kalır</a:t>
            </a:r>
            <a:r>
              <a:rPr lang="tr-TR" sz="1800" dirty="0" smtClean="0"/>
              <a:t>.</a:t>
            </a:r>
          </a:p>
          <a:p>
            <a:pPr marL="0" indent="0" algn="just">
              <a:lnSpc>
                <a:spcPct val="100000"/>
              </a:lnSpc>
              <a:spcBef>
                <a:spcPts val="0"/>
              </a:spcBef>
              <a:buNone/>
            </a:pPr>
            <a:endParaRPr lang="tr-TR" sz="1800" dirty="0"/>
          </a:p>
          <a:p>
            <a:pPr marL="0" indent="0" algn="just">
              <a:lnSpc>
                <a:spcPct val="100000"/>
              </a:lnSpc>
              <a:spcBef>
                <a:spcPts val="0"/>
              </a:spcBef>
              <a:buNone/>
            </a:pPr>
            <a:r>
              <a:rPr lang="tr-TR" sz="1800" dirty="0"/>
              <a:t>Sandık sonuç tutanağının birer sureti, yeteri kadar hazırlanarak sandık kurulu başkanı ve üyelerince imzalandıktan ve mühürlendikten sonra seçime katılma yeterliliği olan ve talep eden cumhurbaşkanı adaylarının, siyasi parti ve bağımsız adayların müşahitlerine verilir. Bu tutanaklar talep halinde öncelikle sandık kurulunun siyasi partili üyelerine imza karşılığında verilir. Ancak bu halde, o partinin müşahidine ayrıca tutanak verilmez. Müşahitlere verilecek sandık sonuç tutanakları, çok yapraklı kopyalı suret biçiminde hazırlanır. Sandık sonuç tutanağı verilen müşahit ve sandık kurulu üyelerinin ad ve soyadları ile temsilcisi oldukları cumhurbaşkanı adayının adı ve soyadı, siyasi partinin adı veya bağımsız adayın adı ve soyadı sandık kurulu tutanak defterine yazıldıktan sonra tutanağın teslim alındığına dair imzaları alınır</a:t>
            </a:r>
            <a:r>
              <a:rPr lang="tr-TR" sz="1800" dirty="0" smtClean="0"/>
              <a:t>. Sandık </a:t>
            </a:r>
            <a:r>
              <a:rPr lang="tr-TR" sz="1800" dirty="0"/>
              <a:t>kuruluna, oy pusulasındaki cumhurbaşkanı siyasi parti veya bağımsız aday sayısından beş fazla sayıda sandık sonuç tutanağı verilir (298/105).</a:t>
            </a:r>
          </a:p>
          <a:p>
            <a:pPr marL="0" indent="0">
              <a:buNone/>
            </a:pPr>
            <a:endParaRPr lang="tr-TR" dirty="0"/>
          </a:p>
        </p:txBody>
      </p:sp>
    </p:spTree>
    <p:extLst>
      <p:ext uri="{BB962C8B-B14F-4D97-AF65-F5344CB8AC3E}">
        <p14:creationId xmlns:p14="http://schemas.microsoft.com/office/powerpoint/2010/main" val="3132280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251520" y="1052736"/>
            <a:ext cx="8568952" cy="5544616"/>
          </a:xfrm>
        </p:spPr>
        <p:txBody>
          <a:bodyPr/>
          <a:lstStyle/>
          <a:p>
            <a:pPr marL="0" indent="0" algn="just">
              <a:buNone/>
            </a:pPr>
            <a:endParaRPr lang="tr-TR" sz="2200" b="1" dirty="0" smtClean="0"/>
          </a:p>
          <a:p>
            <a:pPr marL="0" indent="0" algn="just">
              <a:buNone/>
            </a:pPr>
            <a:r>
              <a:rPr lang="tr-TR" sz="2200" b="1" dirty="0" smtClean="0"/>
              <a:t>Sayıma </a:t>
            </a:r>
            <a:r>
              <a:rPr lang="tr-TR" sz="2200" b="1" dirty="0"/>
              <a:t>ilişkin kâğıt ve belgelerin paketlenerek torbaya konulması</a:t>
            </a:r>
          </a:p>
          <a:p>
            <a:pPr marL="0" indent="0" algn="just">
              <a:buNone/>
            </a:pPr>
            <a:r>
              <a:rPr lang="tr-TR" sz="2200" dirty="0" smtClean="0"/>
              <a:t>Sandık </a:t>
            </a:r>
            <a:r>
              <a:rPr lang="tr-TR" sz="2200" dirty="0"/>
              <a:t>kurulları, kâğıt ve belgeleri ayrı ayrı olmak üzere, ilçe seçim kuruluna teslim etmek için aşağıda yazılı şekilde hazırlar;</a:t>
            </a:r>
          </a:p>
          <a:p>
            <a:pPr marL="0" lvl="0" indent="0" algn="just">
              <a:buNone/>
            </a:pPr>
            <a:r>
              <a:rPr lang="tr-TR" sz="2200" dirty="0" smtClean="0"/>
              <a:t>1)Hesaba </a:t>
            </a:r>
            <a:r>
              <a:rPr lang="tr-TR" sz="2200" dirty="0"/>
              <a:t>katılan ve geçerli oy pusulalarını,</a:t>
            </a:r>
          </a:p>
          <a:p>
            <a:pPr marL="0" lvl="0" indent="0" algn="just">
              <a:buNone/>
            </a:pPr>
            <a:r>
              <a:rPr lang="tr-TR" sz="2200" dirty="0" smtClean="0"/>
              <a:t>2) Sandık </a:t>
            </a:r>
            <a:r>
              <a:rPr lang="tr-TR" sz="2200" dirty="0"/>
              <a:t>kurulunca düzenlenen tutanakları,</a:t>
            </a:r>
          </a:p>
          <a:p>
            <a:pPr marL="0" lvl="0" indent="0" algn="just">
              <a:buNone/>
            </a:pPr>
            <a:r>
              <a:rPr lang="tr-TR" sz="2200" dirty="0" smtClean="0"/>
              <a:t>3) Alt </a:t>
            </a:r>
            <a:r>
              <a:rPr lang="tr-TR" sz="2200" dirty="0"/>
              <a:t>tarafı sandık kurulunca imzalı sayım ve döküm cetvellerini (bir örneği zarf içinde),</a:t>
            </a:r>
          </a:p>
          <a:p>
            <a:pPr marL="0" lvl="0" indent="0" algn="just">
              <a:buNone/>
            </a:pPr>
            <a:r>
              <a:rPr lang="tr-TR" sz="2200" dirty="0" smtClean="0"/>
              <a:t>4) Geçersiz </a:t>
            </a:r>
            <a:r>
              <a:rPr lang="tr-TR" sz="2200" dirty="0"/>
              <a:t>oy pusulalarını (ait olduğu zarfın içinde olmak üzere),</a:t>
            </a:r>
          </a:p>
          <a:p>
            <a:pPr marL="0" lvl="0" indent="0" algn="just">
              <a:buNone/>
            </a:pPr>
            <a:r>
              <a:rPr lang="tr-TR" sz="2200" dirty="0" smtClean="0"/>
              <a:t>5) İtiraza </a:t>
            </a:r>
            <a:r>
              <a:rPr lang="tr-TR" sz="2200" dirty="0"/>
              <a:t>uğrayan oy pusulalarını (ait olduğu zarfın içinde olmak üzere),</a:t>
            </a:r>
          </a:p>
          <a:p>
            <a:pPr marL="0" lvl="0" indent="0" algn="just">
              <a:buNone/>
            </a:pPr>
            <a:r>
              <a:rPr lang="tr-TR" sz="2200" dirty="0" smtClean="0"/>
              <a:t>6) Hesaba </a:t>
            </a:r>
            <a:r>
              <a:rPr lang="tr-TR" sz="2200" dirty="0"/>
              <a:t>katılmayan zarfları (açılmadan önce geçerli olmadığı anlaşılan zarflar- saklanan zarflar - içine oy pusulası konulmamış olan zarflar),</a:t>
            </a:r>
          </a:p>
          <a:p>
            <a:pPr marL="0" lvl="0" indent="0" algn="just">
              <a:buNone/>
            </a:pPr>
            <a:r>
              <a:rPr lang="tr-TR" sz="2200" dirty="0" smtClean="0"/>
              <a:t>7) Kullanılmamış </a:t>
            </a:r>
            <a:r>
              <a:rPr lang="tr-TR" sz="2200" dirty="0"/>
              <a:t>olan oy zarfları ve birleşik oy pusulalarını,</a:t>
            </a:r>
          </a:p>
          <a:p>
            <a:pPr marL="0" lvl="0" indent="0" algn="just">
              <a:buNone/>
            </a:pPr>
            <a:r>
              <a:rPr lang="tr-TR" sz="2200" dirty="0" smtClean="0"/>
              <a:t>8) Tutanak </a:t>
            </a:r>
            <a:r>
              <a:rPr lang="tr-TR" sz="2200" dirty="0"/>
              <a:t>defterini,</a:t>
            </a:r>
          </a:p>
          <a:p>
            <a:pPr marL="0" indent="0">
              <a:buNone/>
            </a:pPr>
            <a:endParaRPr lang="tr-TR" dirty="0"/>
          </a:p>
        </p:txBody>
      </p:sp>
    </p:spTree>
    <p:extLst>
      <p:ext uri="{BB962C8B-B14F-4D97-AF65-F5344CB8AC3E}">
        <p14:creationId xmlns:p14="http://schemas.microsoft.com/office/powerpoint/2010/main" val="2478159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58751"/>
            <a:ext cx="8119814" cy="893986"/>
          </a:xfrm>
        </p:spPr>
        <p:txBody>
          <a:bodyPr/>
          <a:lstStyle/>
          <a:p>
            <a:endParaRPr lang="tr-TR" dirty="0"/>
          </a:p>
        </p:txBody>
      </p:sp>
      <p:sp>
        <p:nvSpPr>
          <p:cNvPr id="3" name="İçerik Yer Tutucusu 2"/>
          <p:cNvSpPr>
            <a:spLocks noGrp="1"/>
          </p:cNvSpPr>
          <p:nvPr>
            <p:ph idx="1"/>
          </p:nvPr>
        </p:nvSpPr>
        <p:spPr>
          <a:xfrm>
            <a:off x="395536" y="1052736"/>
            <a:ext cx="8119814" cy="5544616"/>
          </a:xfrm>
        </p:spPr>
        <p:txBody>
          <a:bodyPr/>
          <a:lstStyle/>
          <a:p>
            <a:pPr marL="0" lvl="0" indent="0" algn="just">
              <a:lnSpc>
                <a:spcPct val="100000"/>
              </a:lnSpc>
              <a:spcBef>
                <a:spcPts val="600"/>
              </a:spcBef>
              <a:buNone/>
            </a:pPr>
            <a:endParaRPr lang="tr-TR" sz="2000" dirty="0" smtClean="0"/>
          </a:p>
          <a:p>
            <a:pPr marL="0" lvl="0" indent="0" algn="just">
              <a:lnSpc>
                <a:spcPct val="100000"/>
              </a:lnSpc>
              <a:spcBef>
                <a:spcPts val="600"/>
              </a:spcBef>
              <a:buNone/>
            </a:pPr>
            <a:r>
              <a:rPr lang="tr-TR" sz="2200" b="1" dirty="0" smtClean="0"/>
              <a:t>d)</a:t>
            </a:r>
            <a:r>
              <a:rPr lang="tr-TR" sz="2200" dirty="0"/>
              <a:t> </a:t>
            </a:r>
            <a:r>
              <a:rPr lang="tr-TR" sz="2200" dirty="0" smtClean="0"/>
              <a:t>Görev </a:t>
            </a:r>
            <a:r>
              <a:rPr lang="tr-TR" sz="2200" dirty="0"/>
              <a:t>yaptığı sandığın seçmen listesinde kayıtlı olmayıp da, başka bir sandık seçmen listesinde kayıtlı olan sandık kurulu başkan ve üyelerine, bina sorumlularına, görevli olan kolluk güçlerine ve ilçe seçim kurulu tarafından sandık kurulu üyelerini görev yerlerine ulaştırmak için görevlendirilen kişilere ilçe seçim kurulundan aldıkları belgelere istinaden oy kullandırmak, oy kullandıkları seçmen listesinin sonuna yazmak, imzalarını almak ve belgeleri ilçe seçim kuruluna teslim etmek,</a:t>
            </a:r>
          </a:p>
          <a:p>
            <a:pPr marL="0" lvl="0" indent="0" algn="just">
              <a:lnSpc>
                <a:spcPct val="100000"/>
              </a:lnSpc>
              <a:spcBef>
                <a:spcPts val="600"/>
              </a:spcBef>
              <a:buNone/>
            </a:pPr>
            <a:r>
              <a:rPr lang="tr-TR" sz="2200" b="1" dirty="0" smtClean="0"/>
              <a:t>e)</a:t>
            </a:r>
            <a:r>
              <a:rPr lang="tr-TR" sz="2200" dirty="0" smtClean="0"/>
              <a:t> Sandıktan </a:t>
            </a:r>
            <a:r>
              <a:rPr lang="tr-TR" sz="2200" dirty="0"/>
              <a:t>çıkan zarfları, oy pusulalarını saymak, dökümlerini ve sonuçlarını tutanağa geçirmek,</a:t>
            </a:r>
          </a:p>
          <a:p>
            <a:pPr marL="0" indent="0">
              <a:buNone/>
            </a:pPr>
            <a:endParaRPr lang="tr-TR" dirty="0"/>
          </a:p>
        </p:txBody>
      </p:sp>
    </p:spTree>
    <p:extLst>
      <p:ext uri="{BB962C8B-B14F-4D97-AF65-F5344CB8AC3E}">
        <p14:creationId xmlns:p14="http://schemas.microsoft.com/office/powerpoint/2010/main" val="4267522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dirty="0"/>
              <a:t>Ayrı ayrı paketler halinde sararak, sayılarını üzerine yazar ve üzerini sandık kurulunun mührü ile mühürleyip imzaladıktan sonra hepsini birden torbaya koyup ağzını yine kurul mührüyle mühürleyip, imzalar.</a:t>
            </a:r>
          </a:p>
          <a:p>
            <a:pPr marL="0" indent="0" algn="just">
              <a:buNone/>
            </a:pPr>
            <a:r>
              <a:rPr lang="tr-TR" sz="2200" dirty="0"/>
              <a:t>Sandık kurulu başkanı, sandık çevresinde seçimle ilgili hiçbir seçim evrakını bırakmaz.</a:t>
            </a:r>
          </a:p>
          <a:p>
            <a:pPr marL="0" indent="0" algn="just">
              <a:buNone/>
            </a:pPr>
            <a:r>
              <a:rPr lang="tr-TR" sz="2200" b="1" dirty="0"/>
              <a:t>Sayıma ilişkin torbanın (kâğıt ve belgelerin) ilçe seçim kurulu başkanına veya görevli geçici ilçe seçim kurulu başkanına teslimi</a:t>
            </a:r>
          </a:p>
          <a:p>
            <a:pPr marL="0" indent="0" algn="just">
              <a:buNone/>
            </a:pPr>
            <a:r>
              <a:rPr lang="tr-TR" sz="2200" dirty="0" smtClean="0"/>
              <a:t>Sandık </a:t>
            </a:r>
            <a:r>
              <a:rPr lang="tr-TR" sz="2200" dirty="0"/>
              <a:t>kurulu tarafından hazırlanan mühürlü torba ve sandık kurulu mührü, </a:t>
            </a:r>
            <a:r>
              <a:rPr lang="tr-TR" sz="2200" b="1" dirty="0"/>
              <a:t>sandık kurulu başkanı ile ad çekme yoluyla belli edilecek siyasi partili en az iki üye tarafından hiçbir gecikmeye meydan verilmeksizin ve hiçbir yere uğranmaksızın en kısa zamanda, sandık kurulunun bağlı olduğu ilçe seçim kuruluna teslim edilir</a:t>
            </a:r>
            <a:r>
              <a:rPr lang="tr-TR" sz="2200" dirty="0"/>
              <a:t>. Bu maddeye aykırı hareket edenler hakkında cezai kovuşturma yapılır.</a:t>
            </a:r>
          </a:p>
          <a:p>
            <a:pPr marL="0" indent="0">
              <a:buNone/>
            </a:pPr>
            <a:endParaRPr lang="tr-TR" dirty="0"/>
          </a:p>
        </p:txBody>
      </p:sp>
    </p:spTree>
    <p:extLst>
      <p:ext uri="{BB962C8B-B14F-4D97-AF65-F5344CB8AC3E}">
        <p14:creationId xmlns:p14="http://schemas.microsoft.com/office/powerpoint/2010/main" val="40436593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93986"/>
          </a:xfrm>
        </p:spPr>
        <p:txBody>
          <a:bodyPr/>
          <a:lstStyle/>
          <a:p>
            <a:endParaRPr lang="tr-TR" dirty="0"/>
          </a:p>
        </p:txBody>
      </p:sp>
      <p:sp>
        <p:nvSpPr>
          <p:cNvPr id="3" name="İçerik Yer Tutucusu 2"/>
          <p:cNvSpPr>
            <a:spLocks noGrp="1"/>
          </p:cNvSpPr>
          <p:nvPr>
            <p:ph idx="1"/>
          </p:nvPr>
        </p:nvSpPr>
        <p:spPr>
          <a:xfrm>
            <a:off x="323528" y="1052736"/>
            <a:ext cx="8352928" cy="5544616"/>
          </a:xfrm>
        </p:spPr>
        <p:txBody>
          <a:bodyPr/>
          <a:lstStyle/>
          <a:p>
            <a:pPr marL="0" indent="0" algn="just">
              <a:lnSpc>
                <a:spcPct val="100000"/>
              </a:lnSpc>
              <a:spcBef>
                <a:spcPts val="0"/>
              </a:spcBef>
              <a:buNone/>
            </a:pPr>
            <a:r>
              <a:rPr lang="tr-TR" sz="2200" dirty="0"/>
              <a:t>Sandık kurulunun diğer üyeleri ile müşahitler de isterlerse ve taşıtta yer varsa veya taşıt kendileri tarafından sağlanırsa başkanla birlikte gidebilirler.</a:t>
            </a:r>
          </a:p>
          <a:p>
            <a:pPr marL="0" indent="0" algn="just">
              <a:lnSpc>
                <a:spcPct val="100000"/>
              </a:lnSpc>
              <a:spcBef>
                <a:spcPts val="0"/>
              </a:spcBef>
              <a:buNone/>
            </a:pPr>
            <a:r>
              <a:rPr lang="tr-TR" sz="2200" dirty="0"/>
              <a:t>İlçe seçim kurulu, torbayı ve sandık kurulu mührünü alarak, torbayı getiren üyeler önünde açıp içindekiler hakkında (Örnek: 88-89) sayılı tutanağı üç nüsha olarak düzenler.</a:t>
            </a:r>
          </a:p>
          <a:p>
            <a:pPr marL="0" indent="0" algn="just">
              <a:lnSpc>
                <a:spcPct val="100000"/>
              </a:lnSpc>
              <a:spcBef>
                <a:spcPts val="0"/>
              </a:spcBef>
              <a:buNone/>
            </a:pPr>
            <a:r>
              <a:rPr lang="tr-TR" sz="2200" dirty="0"/>
              <a:t>Bu tutanağın alt tarafı torbayı ve mührü teslim edenlerle ilçe seçim kurulu başkanı ve üyelerden biri tarafından imzalanır. Bu tutanağın bir nüshası, il seçim kuruluna gönderilecek evraka bağlanır, bir örneği de sandık kurulu başkanına verilir (298/107).</a:t>
            </a:r>
          </a:p>
          <a:p>
            <a:pPr marL="0" indent="0" algn="just">
              <a:lnSpc>
                <a:spcPct val="100000"/>
              </a:lnSpc>
              <a:spcBef>
                <a:spcPts val="0"/>
              </a:spcBef>
              <a:buNone/>
            </a:pPr>
            <a:r>
              <a:rPr lang="tr-TR" sz="2200" dirty="0" smtClean="0"/>
              <a:t>Kullanılan </a:t>
            </a:r>
            <a:r>
              <a:rPr lang="tr-TR" sz="2200" dirty="0"/>
              <a:t>birleşik oy pusulası, zarf, tutanak ve cetvellere ilişkin bilgiler; ayrı ayrı sayılar halinde (Örnek: 88-89) sayılı tutanakta gösterilir (298/71, 107).</a:t>
            </a:r>
          </a:p>
          <a:p>
            <a:pPr marL="0" indent="0">
              <a:buNone/>
            </a:pPr>
            <a:endParaRPr lang="tr-TR" dirty="0"/>
          </a:p>
        </p:txBody>
      </p:sp>
    </p:spTree>
    <p:extLst>
      <p:ext uri="{BB962C8B-B14F-4D97-AF65-F5344CB8AC3E}">
        <p14:creationId xmlns:p14="http://schemas.microsoft.com/office/powerpoint/2010/main" val="7770723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395536" y="1052736"/>
            <a:ext cx="8352928" cy="5544616"/>
          </a:xfrm>
        </p:spPr>
        <p:txBody>
          <a:bodyPr/>
          <a:lstStyle/>
          <a:p>
            <a:pPr marL="0" indent="0" algn="just">
              <a:buNone/>
            </a:pPr>
            <a:r>
              <a:rPr lang="tr-TR" sz="2100" b="1" dirty="0"/>
              <a:t>Sandık kurullarınca kullanılacak ve düzenlenecek basılı kâğıtlar</a:t>
            </a:r>
          </a:p>
          <a:p>
            <a:pPr marL="0" indent="0" algn="just">
              <a:buNone/>
            </a:pPr>
            <a:r>
              <a:rPr lang="tr-TR" sz="2100" dirty="0"/>
              <a:t>Sandık kurullarının kullanacağı ve düzenleyeceği basılı kâğıtlara bu Genelge'nin çeşitli maddelerinde değinilmiş veya bazıları örnek sayıları ile birlikte açıkça belirtilmiştir. Ancak kurulların çalışmalarını kolaylaştırmak ve kendi kendilerini denetlemelerini sağlamak üzere bunlardan hangilerinin ne için kullanılacağı ve düzenleneceği aşağıda </a:t>
            </a:r>
            <a:r>
              <a:rPr lang="tr-TR" sz="2100" dirty="0" smtClean="0"/>
              <a:t>gösterilmiştir.</a:t>
            </a:r>
          </a:p>
          <a:p>
            <a:pPr marL="0" indent="0" algn="just">
              <a:buNone/>
            </a:pPr>
            <a:r>
              <a:rPr lang="tr-TR" sz="2100" b="1" dirty="0" smtClean="0"/>
              <a:t>A) Seçimle </a:t>
            </a:r>
            <a:r>
              <a:rPr lang="tr-TR" sz="2100" b="1" dirty="0"/>
              <a:t>ilgili genel nitelikte basılı </a:t>
            </a:r>
            <a:r>
              <a:rPr lang="tr-TR" sz="2100" b="1" dirty="0" smtClean="0"/>
              <a:t>kâğıtlar;</a:t>
            </a:r>
          </a:p>
          <a:p>
            <a:pPr marL="0" indent="0" algn="just">
              <a:buNone/>
            </a:pPr>
            <a:r>
              <a:rPr lang="tr-TR" sz="2100" b="1" dirty="0" smtClean="0"/>
              <a:t>a. Örnek</a:t>
            </a:r>
            <a:r>
              <a:rPr lang="tr-TR" sz="2100" b="1" dirty="0"/>
              <a:t>: 19 No.lu 298 sayılı Kanunun oy verme serbestliğine ve gizliliğine dair hükümlerini içeren levha </a:t>
            </a:r>
            <a:r>
              <a:rPr lang="tr-TR" sz="2100" dirty="0"/>
              <a:t>sandık kurullarınca kapalı oy verme yerine </a:t>
            </a:r>
            <a:r>
              <a:rPr lang="tr-TR" sz="2100" dirty="0" smtClean="0"/>
              <a:t>asılır.</a:t>
            </a:r>
          </a:p>
          <a:p>
            <a:pPr marL="0" indent="0" algn="just">
              <a:buNone/>
            </a:pPr>
            <a:r>
              <a:rPr lang="tr-TR" sz="2100" b="1" dirty="0" smtClean="0"/>
              <a:t>b. Örnek</a:t>
            </a:r>
            <a:r>
              <a:rPr lang="tr-TR" sz="2100" b="1" dirty="0"/>
              <a:t>: 20 sayılı "Uyarı Levhası", </a:t>
            </a:r>
            <a:r>
              <a:rPr lang="tr-TR" sz="2100" dirty="0"/>
              <a:t>sandık çevresinde seçmenlerin kolayca görüp inceleyebilecekleri bir yere </a:t>
            </a:r>
            <a:r>
              <a:rPr lang="tr-TR" sz="2100" dirty="0" smtClean="0"/>
              <a:t>asılır.</a:t>
            </a:r>
          </a:p>
          <a:p>
            <a:pPr marL="0" indent="0" algn="just">
              <a:buNone/>
            </a:pPr>
            <a:r>
              <a:rPr lang="tr-TR" sz="2100" b="1" dirty="0" smtClean="0"/>
              <a:t>c. Örnek</a:t>
            </a:r>
            <a:r>
              <a:rPr lang="tr-TR" sz="2100" b="1" dirty="0"/>
              <a:t>: 2 No.lu Sandık Seçmen Listesi </a:t>
            </a:r>
            <a:r>
              <a:rPr lang="tr-TR" sz="2100" dirty="0"/>
              <a:t>seçmenin isminin bulunması ve oyunu kullanan seçmenlerin imzalaması için </a:t>
            </a:r>
            <a:r>
              <a:rPr lang="tr-TR" sz="2100" dirty="0" smtClean="0"/>
              <a:t>kullanılır.</a:t>
            </a:r>
          </a:p>
          <a:p>
            <a:pPr marL="0" indent="0" algn="just">
              <a:buNone/>
            </a:pPr>
            <a:r>
              <a:rPr lang="tr-TR" sz="2100" b="1" dirty="0" smtClean="0"/>
              <a:t>d. Örnek</a:t>
            </a:r>
            <a:r>
              <a:rPr lang="tr-TR" sz="2100" b="1" dirty="0"/>
              <a:t>: 2-C No.lu Sandık Çevresine Asılacak Seçmen Listesi</a:t>
            </a:r>
            <a:r>
              <a:rPr lang="tr-TR" sz="2100" dirty="0"/>
              <a:t>, sandık çevresinde seçmenlerin kolayca görüp inceleyebilecekleri bir yere asılır.</a:t>
            </a:r>
          </a:p>
          <a:p>
            <a:pPr marL="0" indent="0">
              <a:buNone/>
            </a:pPr>
            <a:endParaRPr lang="tr-TR" dirty="0"/>
          </a:p>
        </p:txBody>
      </p:sp>
    </p:spTree>
    <p:extLst>
      <p:ext uri="{BB962C8B-B14F-4D97-AF65-F5344CB8AC3E}">
        <p14:creationId xmlns:p14="http://schemas.microsoft.com/office/powerpoint/2010/main" val="23763567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7"/>
          </a:xfrm>
        </p:spPr>
        <p:txBody>
          <a:bodyPr/>
          <a:lstStyle/>
          <a:p>
            <a:endParaRPr lang="tr-TR" dirty="0"/>
          </a:p>
        </p:txBody>
      </p:sp>
      <p:sp>
        <p:nvSpPr>
          <p:cNvPr id="3" name="İçerik Yer Tutucusu 2"/>
          <p:cNvSpPr>
            <a:spLocks noGrp="1"/>
          </p:cNvSpPr>
          <p:nvPr>
            <p:ph idx="1"/>
          </p:nvPr>
        </p:nvSpPr>
        <p:spPr>
          <a:xfrm>
            <a:off x="395536" y="1052736"/>
            <a:ext cx="8119814" cy="5544616"/>
          </a:xfrm>
        </p:spPr>
        <p:txBody>
          <a:bodyPr/>
          <a:lstStyle/>
          <a:p>
            <a:pPr marL="0" indent="0" algn="just">
              <a:buNone/>
            </a:pPr>
            <a:endParaRPr lang="tr-TR" sz="2200" b="1" dirty="0" smtClean="0"/>
          </a:p>
          <a:p>
            <a:pPr marL="0" indent="0" algn="just">
              <a:buNone/>
            </a:pPr>
            <a:r>
              <a:rPr lang="tr-TR" sz="2200" b="1" dirty="0" smtClean="0"/>
              <a:t>B)</a:t>
            </a:r>
            <a:r>
              <a:rPr lang="tr-TR" sz="2200" dirty="0" smtClean="0"/>
              <a:t> </a:t>
            </a:r>
            <a:r>
              <a:rPr lang="tr-TR" sz="2200" b="1" dirty="0" smtClean="0"/>
              <a:t>27</a:t>
            </a:r>
            <a:r>
              <a:rPr lang="tr-TR" sz="2200" b="1" dirty="0"/>
              <a:t>. Dönem Milletvekili Genel Seçimi için düzenlenecek basılı kâğıtlar;</a:t>
            </a:r>
          </a:p>
          <a:p>
            <a:pPr marL="0" indent="0" algn="just">
              <a:buNone/>
            </a:pPr>
            <a:r>
              <a:rPr lang="tr-TR" sz="2200" b="1" dirty="0" smtClean="0"/>
              <a:t>a. Örnek</a:t>
            </a:r>
            <a:r>
              <a:rPr lang="tr-TR" sz="2200" b="1" dirty="0"/>
              <a:t>: 44 No.lu Aday Listesi,</a:t>
            </a:r>
          </a:p>
          <a:p>
            <a:pPr marL="0" indent="0" algn="just">
              <a:buNone/>
            </a:pPr>
            <a:r>
              <a:rPr lang="tr-TR" sz="2200" b="1" dirty="0" smtClean="0"/>
              <a:t>b. Örnek</a:t>
            </a:r>
            <a:r>
              <a:rPr lang="tr-TR" sz="2200" b="1" dirty="0"/>
              <a:t>: 85 No.lu Sayım ve döküm Cetveli</a:t>
            </a:r>
            <a:r>
              <a:rPr lang="tr-TR" sz="2200" dirty="0"/>
              <a:t>, beş nüsha düzenlenecek,</a:t>
            </a:r>
          </a:p>
          <a:p>
            <a:pPr marL="0" indent="0" algn="just">
              <a:buNone/>
            </a:pPr>
            <a:r>
              <a:rPr lang="tr-TR" sz="2200" b="1" dirty="0" smtClean="0"/>
              <a:t>c. Örnek</a:t>
            </a:r>
            <a:r>
              <a:rPr lang="tr-TR" sz="2200" b="1" dirty="0"/>
              <a:t>: 86 No.lu Sandık Sonuç Tutanağı</a:t>
            </a:r>
            <a:r>
              <a:rPr lang="tr-TR" sz="2200" dirty="0"/>
              <a:t>, sayım ve döküm işlemleri sırasında elde edilen bilgilerden ve sayım ve döküm cetveli sonucundan yararlanılarak düzenlenir ve sandık çevresi içerisinde herkesin görebileceği bir yere bir hafta süre ile kalacak şekilde asılır, onaylı birer örneği siyasi partilere ve isterlerse bağımsız adaylara ve müşahitlere imza karşılığı verilir. Bu tutanak, beş nüsha olarak düzenlenir.</a:t>
            </a:r>
          </a:p>
          <a:p>
            <a:pPr marL="0" indent="0">
              <a:buNone/>
            </a:pPr>
            <a:endParaRPr lang="tr-TR" dirty="0"/>
          </a:p>
        </p:txBody>
      </p:sp>
    </p:spTree>
    <p:extLst>
      <p:ext uri="{BB962C8B-B14F-4D97-AF65-F5344CB8AC3E}">
        <p14:creationId xmlns:p14="http://schemas.microsoft.com/office/powerpoint/2010/main" val="12129047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b="1" dirty="0" smtClean="0"/>
              <a:t>C) Cumhurbaşkanı </a:t>
            </a:r>
            <a:r>
              <a:rPr lang="tr-TR" sz="2200" b="1" dirty="0"/>
              <a:t>Seçimi için düzenlenecek basılı kağıtlar;</a:t>
            </a:r>
          </a:p>
          <a:p>
            <a:pPr marL="0" indent="0" algn="just">
              <a:buNone/>
            </a:pPr>
            <a:r>
              <a:rPr lang="tr-TR" sz="2200" b="1" dirty="0" smtClean="0"/>
              <a:t>a. Örnek</a:t>
            </a:r>
            <a:r>
              <a:rPr lang="tr-TR" sz="2200" b="1" dirty="0"/>
              <a:t>: 402 No.lu Aday </a:t>
            </a:r>
            <a:r>
              <a:rPr lang="tr-TR" sz="2200" b="1" dirty="0" smtClean="0"/>
              <a:t>Listesi,</a:t>
            </a:r>
            <a:endParaRPr lang="tr-TR" sz="2200" b="1" dirty="0"/>
          </a:p>
          <a:p>
            <a:pPr marL="0" indent="0" algn="just">
              <a:buNone/>
            </a:pPr>
            <a:r>
              <a:rPr lang="tr-TR" sz="2200" b="1" dirty="0" smtClean="0"/>
              <a:t>b. Örnek </a:t>
            </a:r>
            <a:r>
              <a:rPr lang="tr-TR" sz="2200" b="1" dirty="0"/>
              <a:t>403 Sayım Döküm Cetveli, </a:t>
            </a:r>
            <a:r>
              <a:rPr lang="tr-TR" sz="2200" dirty="0"/>
              <a:t>beş nüsha düzenlenecek,</a:t>
            </a:r>
          </a:p>
          <a:p>
            <a:pPr marL="0" indent="0" algn="just">
              <a:buNone/>
            </a:pPr>
            <a:r>
              <a:rPr lang="tr-TR" sz="2200" b="1" dirty="0" smtClean="0"/>
              <a:t>c. Örnek </a:t>
            </a:r>
            <a:r>
              <a:rPr lang="tr-TR" sz="2200" b="1" dirty="0"/>
              <a:t>417 Sayım Döküm Cetveli, </a:t>
            </a:r>
            <a:r>
              <a:rPr lang="tr-TR" sz="2200" dirty="0"/>
              <a:t>oylamanın referandum şeklinde yapılması halinde düzenlenir.</a:t>
            </a:r>
          </a:p>
          <a:p>
            <a:pPr marL="0" indent="0" algn="just">
              <a:buNone/>
            </a:pPr>
            <a:r>
              <a:rPr lang="tr-TR" sz="2200" b="1" dirty="0" smtClean="0"/>
              <a:t>d. Örnek </a:t>
            </a:r>
            <a:r>
              <a:rPr lang="tr-TR" sz="2200" b="1" dirty="0"/>
              <a:t>404 Sandık Sonuç Tutanağı, </a:t>
            </a:r>
            <a:r>
              <a:rPr lang="tr-TR" sz="2200" dirty="0"/>
              <a:t>sayım ve döküm işlemleri sırasında elde edilen bilgilerden ve sayım ve döküm cetveli sonucundan yararlanılarak düzenlenir ve sandık çevresi içerisinde herkesin görebileceği bir yere bir hafta süre ile kalacak şekilde asılır, onaylı birer örneği cumhurbaşkanı adaylarına veya yetkilendirdiği kişilere ve müşahitlere imza karşılığı verilir. Bu tutanak, beş nüsha olarak düzenlenir.</a:t>
            </a:r>
          </a:p>
          <a:p>
            <a:pPr marL="0" indent="0" algn="just">
              <a:buNone/>
            </a:pPr>
            <a:r>
              <a:rPr lang="tr-TR" sz="2200" b="1" dirty="0" smtClean="0"/>
              <a:t>e. Örnek </a:t>
            </a:r>
            <a:r>
              <a:rPr lang="tr-TR" sz="2200" b="1" dirty="0"/>
              <a:t>404/A Sandık Sonuç Tutanağı, </a:t>
            </a:r>
            <a:r>
              <a:rPr lang="tr-TR" sz="2200" dirty="0"/>
              <a:t>oylamanın referandum şeklinde yapılması halinde düzenlenir.</a:t>
            </a:r>
          </a:p>
          <a:p>
            <a:pPr marL="0" indent="0">
              <a:buNone/>
            </a:pPr>
            <a:endParaRPr lang="tr-TR" dirty="0"/>
          </a:p>
        </p:txBody>
      </p:sp>
    </p:spTree>
    <p:extLst>
      <p:ext uri="{BB962C8B-B14F-4D97-AF65-F5344CB8AC3E}">
        <p14:creationId xmlns:p14="http://schemas.microsoft.com/office/powerpoint/2010/main" val="27900755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395536" y="1052736"/>
            <a:ext cx="8280920" cy="5544616"/>
          </a:xfrm>
        </p:spPr>
        <p:txBody>
          <a:bodyPr/>
          <a:lstStyle/>
          <a:p>
            <a:pPr marL="0" indent="0">
              <a:buNone/>
            </a:pPr>
            <a:endParaRPr lang="tr-TR" sz="2200" b="1" dirty="0" smtClean="0"/>
          </a:p>
          <a:p>
            <a:pPr marL="0" indent="0">
              <a:buNone/>
            </a:pPr>
            <a:r>
              <a:rPr lang="tr-TR" sz="2200" b="1" dirty="0" smtClean="0"/>
              <a:t>Şikâyet </a:t>
            </a:r>
            <a:r>
              <a:rPr lang="tr-TR" sz="2200" b="1" dirty="0"/>
              <a:t>ve itiraz</a:t>
            </a:r>
          </a:p>
          <a:p>
            <a:pPr marL="0" indent="0" algn="just">
              <a:buNone/>
            </a:pPr>
            <a:r>
              <a:rPr lang="tr-TR" sz="2200" dirty="0" smtClean="0"/>
              <a:t>Sandık </a:t>
            </a:r>
            <a:r>
              <a:rPr lang="tr-TR" sz="2200" dirty="0"/>
              <a:t>kurulu başkanlarının veya bu kurulların yaptıkları  işlemlere  veya aldıkları tedbirlere ve bunlara benzer sair işlemlerine veya herhangi bir kimsenin, 298 sayılı Kanun'un koyduğu yasaklara aykırı hareketlerine karşı, bu işlem veya tedbirlerin veya sair işlemlerinin düzeltilmesi veya bu Kanun'un koyduğu yasaklara uymayanların bu hareketlerinin önlenmesi için sandık kurullarına başvurulabilir. Bu şekildeki başvuruya şikâyet denilir. Sandık kurullarınca verilmiş herhangi bir kararın 298 sayılı Kanuna aykırı olması nedeniyle kaldırılması veya bu Kanuna uygun hale getirilmesi için ilçe seçim kurullarına başvurulabilir. Bu başvurmaya da itiraz denilir (298/110, 116, 119).</a:t>
            </a:r>
          </a:p>
          <a:p>
            <a:pPr marL="0" indent="0">
              <a:buNone/>
            </a:pPr>
            <a:endParaRPr lang="tr-TR" dirty="0"/>
          </a:p>
        </p:txBody>
      </p:sp>
    </p:spTree>
    <p:extLst>
      <p:ext uri="{BB962C8B-B14F-4D97-AF65-F5344CB8AC3E}">
        <p14:creationId xmlns:p14="http://schemas.microsoft.com/office/powerpoint/2010/main" val="27051993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8751"/>
            <a:ext cx="7903790" cy="821978"/>
          </a:xfrm>
        </p:spPr>
        <p:txBody>
          <a:bodyPr/>
          <a:lstStyle/>
          <a:p>
            <a:endParaRPr lang="tr-TR" dirty="0"/>
          </a:p>
        </p:txBody>
      </p:sp>
      <p:sp>
        <p:nvSpPr>
          <p:cNvPr id="3" name="İçerik Yer Tutucusu 2"/>
          <p:cNvSpPr>
            <a:spLocks noGrp="1"/>
          </p:cNvSpPr>
          <p:nvPr>
            <p:ph idx="1"/>
          </p:nvPr>
        </p:nvSpPr>
        <p:spPr>
          <a:xfrm>
            <a:off x="611560" y="1052736"/>
            <a:ext cx="7903790" cy="5544616"/>
          </a:xfrm>
        </p:spPr>
        <p:txBody>
          <a:bodyPr/>
          <a:lstStyle/>
          <a:p>
            <a:pPr marL="0" indent="0" algn="just">
              <a:buNone/>
            </a:pPr>
            <a:r>
              <a:rPr lang="tr-TR" sz="2200" b="1" dirty="0"/>
              <a:t>Şikâyete yetkili kimseler</a:t>
            </a:r>
          </a:p>
          <a:p>
            <a:pPr marL="0" indent="0" algn="just">
              <a:buNone/>
            </a:pPr>
            <a:r>
              <a:rPr lang="tr-TR" sz="2200" dirty="0" smtClean="0"/>
              <a:t>Şikâyete </a:t>
            </a:r>
            <a:r>
              <a:rPr lang="tr-TR" sz="2200" dirty="0"/>
              <a:t>yetkili kimseler;</a:t>
            </a:r>
          </a:p>
          <a:p>
            <a:pPr marL="0" indent="0" algn="just">
              <a:buNone/>
            </a:pPr>
            <a:r>
              <a:rPr lang="tr-TR" sz="2200" b="1" dirty="0" smtClean="0"/>
              <a:t>a)</a:t>
            </a:r>
            <a:r>
              <a:rPr lang="tr-TR" sz="2200" dirty="0"/>
              <a:t> </a:t>
            </a:r>
            <a:r>
              <a:rPr lang="tr-TR" sz="2200" dirty="0" smtClean="0"/>
              <a:t>Seçme </a:t>
            </a:r>
            <a:r>
              <a:rPr lang="tr-TR" sz="2200" dirty="0"/>
              <a:t>yeterliliğine sahip seçmenler;</a:t>
            </a:r>
          </a:p>
          <a:p>
            <a:pPr marL="0" indent="0" algn="just">
              <a:buNone/>
            </a:pPr>
            <a:r>
              <a:rPr lang="tr-TR" sz="2200" b="1" dirty="0" smtClean="0"/>
              <a:t>b)</a:t>
            </a:r>
            <a:r>
              <a:rPr lang="tr-TR" sz="2200" dirty="0" smtClean="0"/>
              <a:t>Siyasi </a:t>
            </a:r>
            <a:r>
              <a:rPr lang="tr-TR" sz="2200" dirty="0"/>
              <a:t>partiler veya bunların tüzüklerine göre kuruluş kademelerinin (il ve ilçe kuruluşlarının) başkanları veya vekilleri,</a:t>
            </a:r>
          </a:p>
          <a:p>
            <a:pPr marL="0" indent="0" algn="just">
              <a:buNone/>
            </a:pPr>
            <a:r>
              <a:rPr lang="tr-TR" sz="2200" b="1" dirty="0" smtClean="0"/>
              <a:t>c)</a:t>
            </a:r>
            <a:r>
              <a:rPr lang="tr-TR" sz="2200" dirty="0" smtClean="0"/>
              <a:t> Siyasi </a:t>
            </a:r>
            <a:r>
              <a:rPr lang="tr-TR" sz="2200" dirty="0"/>
              <a:t>partiler ve bağımsız adayların müşahitleri,</a:t>
            </a:r>
          </a:p>
          <a:p>
            <a:pPr marL="0" indent="0" algn="just">
              <a:buNone/>
            </a:pPr>
            <a:r>
              <a:rPr lang="tr-TR" sz="2200" b="1" dirty="0" smtClean="0"/>
              <a:t>d)</a:t>
            </a:r>
            <a:r>
              <a:rPr lang="tr-TR" sz="2200" dirty="0" smtClean="0"/>
              <a:t> Adaylar </a:t>
            </a:r>
            <a:r>
              <a:rPr lang="tr-TR" sz="2200" dirty="0"/>
              <a:t>ile milletvekilleri (298/110, 116).</a:t>
            </a:r>
          </a:p>
          <a:p>
            <a:pPr marL="0" indent="0" algn="just">
              <a:buNone/>
            </a:pPr>
            <a:r>
              <a:rPr lang="tr-TR" sz="2200" b="1" dirty="0" smtClean="0"/>
              <a:t>e)</a:t>
            </a:r>
            <a:r>
              <a:rPr lang="tr-TR" sz="2200" dirty="0" smtClean="0"/>
              <a:t> Cumhurbaşkanı </a:t>
            </a:r>
            <a:r>
              <a:rPr lang="tr-TR" sz="2200" dirty="0"/>
              <a:t>adayları veya yetkilendirdiği kişiler.</a:t>
            </a:r>
          </a:p>
          <a:p>
            <a:pPr marL="0" indent="0" algn="just">
              <a:buNone/>
            </a:pPr>
            <a:r>
              <a:rPr lang="tr-TR" sz="2200" b="1" dirty="0"/>
              <a:t>Şikâyetin şekli</a:t>
            </a:r>
          </a:p>
          <a:p>
            <a:pPr marL="0" indent="0" algn="just">
              <a:buNone/>
            </a:pPr>
            <a:r>
              <a:rPr lang="tr-TR" sz="2200" dirty="0" smtClean="0"/>
              <a:t>Şikâyet </a:t>
            </a:r>
            <a:r>
              <a:rPr lang="tr-TR" sz="2200" dirty="0"/>
              <a:t>dilekçe veya sözle yapılabilir. Sözlü şikâyetler gerekçesiyle birlikte bir tutanağa yazılır. Bu tutanak adı, soyadı ve adresi de yazılarak şikâyetçiye imza ettirilir. Şikâyetçi imza atamaz ise sol elinin baş parmağı bastırılır (298/110, 116).</a:t>
            </a:r>
          </a:p>
          <a:p>
            <a:pPr marL="0" indent="0">
              <a:buNone/>
            </a:pPr>
            <a:endParaRPr lang="tr-TR" dirty="0"/>
          </a:p>
        </p:txBody>
      </p:sp>
    </p:spTree>
    <p:extLst>
      <p:ext uri="{BB962C8B-B14F-4D97-AF65-F5344CB8AC3E}">
        <p14:creationId xmlns:p14="http://schemas.microsoft.com/office/powerpoint/2010/main" val="299345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136904" cy="5544616"/>
          </a:xfrm>
        </p:spPr>
        <p:txBody>
          <a:bodyPr/>
          <a:lstStyle/>
          <a:p>
            <a:pPr marL="0" indent="0" algn="just">
              <a:spcBef>
                <a:spcPts val="0"/>
              </a:spcBef>
              <a:buNone/>
            </a:pPr>
            <a:r>
              <a:rPr lang="tr-TR" sz="2000" b="1" dirty="0"/>
              <a:t>Şikâyet üzerine yapılacak inceleme</a:t>
            </a:r>
          </a:p>
          <a:p>
            <a:pPr marL="0" indent="0" algn="just">
              <a:spcBef>
                <a:spcPts val="0"/>
              </a:spcBef>
              <a:buNone/>
            </a:pPr>
            <a:r>
              <a:rPr lang="tr-TR" sz="2000" dirty="0" smtClean="0"/>
              <a:t>Şikâyet </a:t>
            </a:r>
            <a:r>
              <a:rPr lang="tr-TR" sz="2000" dirty="0"/>
              <a:t>dilekçesini alan veya şikâyeti yukarıdaki madde gereğince tutanağa geçiren sandık kurulu, ilk önce şikâyetçinin bu Genelge'nin 49. maddesine göre şikâyete yetkili kimselerden olup olmadığını inceler ve şikâyetçi, şikâyete yetkili kimselerden değilse, başka bir husus üzerinde durmaksızın şikâyeti hemen reddeder. Kurul, şikâyetçinin şikâyete yetkili kimselerden olduğunu anlarsa, o zaman şikâyetin haklı veya yerinde olup olmadığını inceler.</a:t>
            </a:r>
          </a:p>
          <a:p>
            <a:pPr marL="0" indent="0" algn="just">
              <a:spcBef>
                <a:spcPts val="0"/>
              </a:spcBef>
              <a:buNone/>
            </a:pPr>
            <a:r>
              <a:rPr lang="tr-TR" sz="2000" b="1" dirty="0"/>
              <a:t>Şikâyetin karara bağlanması</a:t>
            </a:r>
          </a:p>
          <a:p>
            <a:pPr marL="0" indent="0" algn="just">
              <a:spcBef>
                <a:spcPts val="0"/>
              </a:spcBef>
              <a:buNone/>
            </a:pPr>
            <a:r>
              <a:rPr lang="tr-TR" sz="2000" dirty="0" smtClean="0"/>
              <a:t>Şikâyetin </a:t>
            </a:r>
            <a:r>
              <a:rPr lang="tr-TR" sz="2000" dirty="0"/>
              <a:t>haklı veya yerinde görülmesi halinde kurul, karar yazmaya ihtiyaç olmaksızın, şikâyet konusu tedbir veya işlemi düzeltir yahut bu tedbir veya işlemi kaldırır.</a:t>
            </a:r>
          </a:p>
          <a:p>
            <a:pPr marL="0" indent="0" algn="just">
              <a:spcBef>
                <a:spcPts val="0"/>
              </a:spcBef>
              <a:buNone/>
            </a:pPr>
            <a:r>
              <a:rPr lang="tr-TR" sz="2000" dirty="0"/>
              <a:t>Şikâyetçinin şikâyete yetkili olmaması veya şikâyetin süresinden sonra yapılmış olması veya haksız yahut yersiz görülmesi halinde kurulca şikâyetin reddine karar verilir. Bu halde kurul kararının başkan ve üyeler tarafından imzalanması ve sandık kurulu tutanak defterine işlenmesi lazımdır.</a:t>
            </a:r>
          </a:p>
          <a:p>
            <a:pPr marL="0" indent="0" algn="just">
              <a:spcBef>
                <a:spcPts val="0"/>
              </a:spcBef>
              <a:buNone/>
            </a:pPr>
            <a:r>
              <a:rPr lang="tr-TR" sz="2000" dirty="0"/>
              <a:t>Kurul kararları salt çoğunlukla yani kurul başkan ve üyelerinin yarıdan fazlasının oylarının o karar üzerinde toplanmasıyla verilir. Oylarda eşitlik halinde başkanın katıldığı tarafın oyu üstün tutulur.</a:t>
            </a:r>
          </a:p>
          <a:p>
            <a:pPr marL="0" indent="0" algn="just">
              <a:spcBef>
                <a:spcPts val="0"/>
              </a:spcBef>
              <a:buNone/>
            </a:pPr>
            <a:r>
              <a:rPr lang="tr-TR" sz="2000" dirty="0"/>
              <a:t>Şikâyetin reddine ilişkin kararın bir örneği şikâyetçiye verilir (298/117).</a:t>
            </a:r>
          </a:p>
          <a:p>
            <a:pPr marL="0" indent="0">
              <a:buNone/>
            </a:pPr>
            <a:endParaRPr lang="tr-TR" dirty="0"/>
          </a:p>
        </p:txBody>
      </p:sp>
    </p:spTree>
    <p:extLst>
      <p:ext uri="{BB962C8B-B14F-4D97-AF65-F5344CB8AC3E}">
        <p14:creationId xmlns:p14="http://schemas.microsoft.com/office/powerpoint/2010/main" val="20485405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dirty="0"/>
          </a:p>
        </p:txBody>
      </p:sp>
      <p:sp>
        <p:nvSpPr>
          <p:cNvPr id="3" name="İçerik Yer Tutucusu 2"/>
          <p:cNvSpPr>
            <a:spLocks noGrp="1"/>
          </p:cNvSpPr>
          <p:nvPr>
            <p:ph idx="1"/>
          </p:nvPr>
        </p:nvSpPr>
        <p:spPr>
          <a:xfrm>
            <a:off x="395536" y="1052736"/>
            <a:ext cx="8280920" cy="5544616"/>
          </a:xfrm>
        </p:spPr>
        <p:txBody>
          <a:bodyPr/>
          <a:lstStyle/>
          <a:p>
            <a:pPr marL="0" indent="0" algn="just">
              <a:buNone/>
            </a:pPr>
            <a:r>
              <a:rPr lang="tr-TR" sz="2200" b="1" dirty="0"/>
              <a:t>Şikâyetin süresi ve süresinden sonra yapılacak şikâyetin reddi</a:t>
            </a:r>
          </a:p>
          <a:p>
            <a:pPr marL="0" indent="0" algn="just">
              <a:buNone/>
            </a:pPr>
            <a:r>
              <a:rPr lang="tr-TR" sz="2200" dirty="0" smtClean="0"/>
              <a:t>Şikâyet </a:t>
            </a:r>
            <a:r>
              <a:rPr lang="tr-TR" sz="2200" dirty="0"/>
              <a:t>en geç, seçim sonuçlarını tespit eden  tutanağın  sandık kurulunca düzenlenmesine, diğer bir ifadeyle yazılıp imzalanması anına kadar sandık kuruluna ulaşmalıdır.</a:t>
            </a:r>
          </a:p>
          <a:p>
            <a:pPr marL="0" indent="0" algn="just">
              <a:buNone/>
            </a:pPr>
            <a:r>
              <a:rPr lang="tr-TR" sz="2200" dirty="0"/>
              <a:t>Tutanak imzalandıktan sonra ve fakat sandık kurulu dağılmadan önce yapılan sözlü şikâyetlerin veya verilen şikâyet dilekçelerinin sürenin geçmiş olması sebebiyle reddine karar verilir (298/127).</a:t>
            </a:r>
          </a:p>
          <a:p>
            <a:pPr marL="0" indent="0" algn="just">
              <a:buNone/>
            </a:pPr>
            <a:r>
              <a:rPr lang="tr-TR" sz="2200" b="1" dirty="0"/>
              <a:t>Sandık kurullarının kararlarına itiraz</a:t>
            </a:r>
          </a:p>
          <a:p>
            <a:pPr marL="0" indent="0" algn="just">
              <a:buNone/>
            </a:pPr>
            <a:r>
              <a:rPr lang="tr-TR" sz="2200" dirty="0" smtClean="0"/>
              <a:t>Bir </a:t>
            </a:r>
            <a:r>
              <a:rPr lang="tr-TR" sz="2200" dirty="0"/>
              <a:t>şikâyetin reddine ilişkin sandık kurulu kararları ile seçim  sonuçlarını gösteren tutanakların sandık kurullarınca düzenlenmesi işlerine veya sandık kurullarının diğer kararlarına karşı itiraz olunabilir.</a:t>
            </a:r>
          </a:p>
          <a:p>
            <a:pPr marL="0" indent="0" algn="just">
              <a:buNone/>
            </a:pPr>
            <a:r>
              <a:rPr lang="tr-TR" sz="2200" dirty="0"/>
              <a:t>İtirazda bulunabilecek kimseler, bu Genelge'nin 49. maddesi gereğince şikâyete yetkili olan kimselerdir.</a:t>
            </a:r>
          </a:p>
          <a:p>
            <a:pPr marL="0" indent="0" algn="just">
              <a:buNone/>
            </a:pPr>
            <a:r>
              <a:rPr lang="tr-TR" sz="2200" b="1" dirty="0"/>
              <a:t>Sandık kurullarının itirazı ilçe seçim kuruluna ulaştırması ve itirazcıya alındı kâğıdı verilmesi</a:t>
            </a:r>
          </a:p>
          <a:p>
            <a:pPr marL="0" indent="0">
              <a:buNone/>
            </a:pPr>
            <a:endParaRPr lang="tr-TR" dirty="0"/>
          </a:p>
        </p:txBody>
      </p:sp>
    </p:spTree>
    <p:extLst>
      <p:ext uri="{BB962C8B-B14F-4D97-AF65-F5344CB8AC3E}">
        <p14:creationId xmlns:p14="http://schemas.microsoft.com/office/powerpoint/2010/main" val="40076969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749970"/>
          </a:xfrm>
        </p:spPr>
        <p:txBody>
          <a:bodyPr/>
          <a:lstStyle/>
          <a:p>
            <a:endParaRPr lang="tr-TR" dirty="0"/>
          </a:p>
        </p:txBody>
      </p:sp>
      <p:sp>
        <p:nvSpPr>
          <p:cNvPr id="3" name="İçerik Yer Tutucusu 2"/>
          <p:cNvSpPr>
            <a:spLocks noGrp="1"/>
          </p:cNvSpPr>
          <p:nvPr>
            <p:ph idx="1"/>
          </p:nvPr>
        </p:nvSpPr>
        <p:spPr>
          <a:xfrm>
            <a:off x="107504" y="980728"/>
            <a:ext cx="8784976" cy="5616624"/>
          </a:xfrm>
        </p:spPr>
        <p:txBody>
          <a:bodyPr/>
          <a:lstStyle/>
          <a:p>
            <a:pPr marL="0" indent="0" algn="just">
              <a:buNone/>
            </a:pPr>
            <a:r>
              <a:rPr lang="tr-TR" sz="2000" dirty="0"/>
              <a:t>Sandık kurullarının kararları, oyların sayım ve dökümü ile tutanakların düzenlenmesine ilişkin iş ve işlemleri aleyhine, ilçe seçim kuruluna itiraz </a:t>
            </a:r>
            <a:r>
              <a:rPr lang="tr-TR" sz="2000" dirty="0" smtClean="0"/>
              <a:t>olunabilir. İtirazlar</a:t>
            </a:r>
            <a:r>
              <a:rPr lang="tr-TR" sz="2000" dirty="0"/>
              <a:t>, </a:t>
            </a:r>
            <a:r>
              <a:rPr lang="tr-TR" sz="2000" b="1" dirty="0"/>
              <a:t>cumhurbaşkanı seçimi için </a:t>
            </a:r>
            <a:r>
              <a:rPr lang="tr-TR" sz="2000" dirty="0"/>
              <a:t>sandık sonuç tutanağının düzenlenip başkan ve üyeler tarafından imzalanmasına kadar sözle veya yazıyla, sandık kurulları vasıtasıyla yapılabileceği gibi, oy verme gününden sonraki (25 Haziran 2018 Pazartesi günü saat 17.00'ye) kadar doğrudan ilçe seçim kurullarına yazılı olarak yapılabilir.</a:t>
            </a:r>
          </a:p>
          <a:p>
            <a:pPr marL="0" indent="0" algn="just">
              <a:buNone/>
            </a:pPr>
            <a:r>
              <a:rPr lang="tr-TR" sz="2000" dirty="0"/>
              <a:t>İtirazlar, </a:t>
            </a:r>
            <a:r>
              <a:rPr lang="tr-TR" sz="2000" b="1" dirty="0"/>
              <a:t>milletvekili seçimleri için </a:t>
            </a:r>
            <a:r>
              <a:rPr lang="tr-TR" sz="2000" dirty="0"/>
              <a:t>sandık sonuç tutanağının düzenlenip başkan ve üyeler tarafından imzalanmasına kadar sözle veya yazıyla, sandık kurulları vasıtasıyla yapılabileceği gibi, oy verme gününden sonraki (26 Haziran 2018 Salı günü saat 15.00'e) kadar doğrudan ilçe seçim kurullarına yazılı olarak </a:t>
            </a:r>
            <a:r>
              <a:rPr lang="tr-TR" sz="2000" dirty="0" smtClean="0"/>
              <a:t>yapılabilir. Sandık </a:t>
            </a:r>
            <a:r>
              <a:rPr lang="tr-TR" sz="2000" dirty="0"/>
              <a:t>başı iş ve işlemlerine karşı, ilçe seçim kuruluna itiraz edilebilmesi için, önce sandık kuruluna şikâyet veya itirazda bulunulmuş olması şart değildir.</a:t>
            </a:r>
          </a:p>
          <a:p>
            <a:pPr marL="0" indent="0" algn="just">
              <a:buNone/>
            </a:pPr>
            <a:r>
              <a:rPr lang="tr-TR" sz="2000" b="1" dirty="0"/>
              <a:t>İlçe seçim kurulları, yukarıda gösterilen itiraz süresi sona ermeden veya süresinde yapılan itirazları inceleyip bir karara bağlamadan önce, ilçe birleştirme tutanağını düzenleyemez. Bu hükme rağmen, bu tutanağın düzenlenmiş olması, üst seçim kurullarına itiraz için 298 sayılı Kanun'da öngörülen sürelere başlangıç teşkil etmez </a:t>
            </a:r>
            <a:r>
              <a:rPr lang="tr-TR" sz="2000" dirty="0"/>
              <a:t>(298/128).</a:t>
            </a:r>
          </a:p>
          <a:p>
            <a:pPr marL="0" indent="0" algn="just">
              <a:buNone/>
            </a:pPr>
            <a:endParaRPr lang="tr-TR" sz="2100" dirty="0"/>
          </a:p>
        </p:txBody>
      </p:sp>
    </p:spTree>
    <p:extLst>
      <p:ext uri="{BB962C8B-B14F-4D97-AF65-F5344CB8AC3E}">
        <p14:creationId xmlns:p14="http://schemas.microsoft.com/office/powerpoint/2010/main" val="241620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93985"/>
          </a:xfrm>
        </p:spPr>
        <p:txBody>
          <a:bodyPr/>
          <a:lstStyle/>
          <a:p>
            <a:endParaRPr lang="tr-TR" dirty="0"/>
          </a:p>
        </p:txBody>
      </p:sp>
      <p:sp>
        <p:nvSpPr>
          <p:cNvPr id="3" name="İçerik Yer Tutucusu 2"/>
          <p:cNvSpPr>
            <a:spLocks noGrp="1"/>
          </p:cNvSpPr>
          <p:nvPr>
            <p:ph idx="1"/>
          </p:nvPr>
        </p:nvSpPr>
        <p:spPr>
          <a:xfrm>
            <a:off x="539552" y="1052736"/>
            <a:ext cx="7975798" cy="5544616"/>
          </a:xfrm>
        </p:spPr>
        <p:txBody>
          <a:bodyPr/>
          <a:lstStyle/>
          <a:p>
            <a:pPr marL="0" lvl="0" indent="0" algn="just">
              <a:buNone/>
            </a:pPr>
            <a:endParaRPr lang="tr-TR" sz="2200" dirty="0" smtClean="0"/>
          </a:p>
          <a:p>
            <a:pPr marL="0" lvl="0" indent="0" algn="just">
              <a:buNone/>
            </a:pPr>
            <a:r>
              <a:rPr lang="tr-TR" sz="2200" b="1" dirty="0" smtClean="0"/>
              <a:t>f)</a:t>
            </a:r>
            <a:r>
              <a:rPr lang="tr-TR" sz="2200" dirty="0" smtClean="0"/>
              <a:t> Hesaba </a:t>
            </a:r>
            <a:r>
              <a:rPr lang="tr-TR" sz="2200" dirty="0"/>
              <a:t>katılan ve geçerli sayılan oy pusulaları, sandık kurulunca düzenlenen tutanaklar, sayım ve dökümde kullanılıp alt tarafı kurulca imza edilen sayım cetvelleri, hesaba katılmayan, geçerli sayılmayan veya itiraza uğrayan oy pusulaları ve hesaba katılmayan zarflar, tutanak defteri, kurulca mühürlü ve imzalı ayrı ayrı paketler halinde kurulun mührü ile mühürlendikten sonra, başkan ve üyeler tarafından imzalanıp bir torbaya konularak, kurulun bağlı olduğu ilçe seçim kuruluna, sandık kurulu başkanı ve siyasi partili üyeler arasından ad çekme ile seçilecek en az iki üye tarafından götürülüp teslimini sağlamak (Kurulun diğer üyeleri ile müşahitler de isterlerse ve taşıtta yer varsa veya taşıt kendileri tarafından sağlanmak suretiyle katılabilirler.) (298/107-1-2),</a:t>
            </a:r>
          </a:p>
          <a:p>
            <a:pPr marL="0" lvl="0" indent="0" algn="just">
              <a:buNone/>
            </a:pPr>
            <a:r>
              <a:rPr lang="tr-TR" sz="2200" b="1" dirty="0" smtClean="0"/>
              <a:t>g)</a:t>
            </a:r>
            <a:r>
              <a:rPr lang="tr-TR" sz="2200" dirty="0" smtClean="0"/>
              <a:t> Oy </a:t>
            </a:r>
            <a:r>
              <a:rPr lang="tr-TR" sz="2200" dirty="0"/>
              <a:t>verme işleri hakkında ileri sürülecek şikâyet ve itirazları incelemek ve karara bağlamak, kararları tutanak defterine geçirerek altını imzalamak (298/71-3-4),</a:t>
            </a:r>
          </a:p>
          <a:p>
            <a:pPr marL="0" indent="0">
              <a:buNone/>
            </a:pPr>
            <a:endParaRPr lang="tr-TR" dirty="0"/>
          </a:p>
        </p:txBody>
      </p:sp>
    </p:spTree>
    <p:extLst>
      <p:ext uri="{BB962C8B-B14F-4D97-AF65-F5344CB8AC3E}">
        <p14:creationId xmlns:p14="http://schemas.microsoft.com/office/powerpoint/2010/main" val="17579373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buNone/>
            </a:pPr>
            <a:endParaRPr lang="tr-TR" sz="2200" b="1" dirty="0" smtClean="0"/>
          </a:p>
          <a:p>
            <a:pPr marL="0" indent="0" algn="just">
              <a:buNone/>
            </a:pPr>
            <a:r>
              <a:rPr lang="tr-TR" sz="2200" b="1" dirty="0" smtClean="0"/>
              <a:t>İtiraz </a:t>
            </a:r>
            <a:r>
              <a:rPr lang="tr-TR" sz="2200" b="1" dirty="0"/>
              <a:t>üzerine verilecek karara sandık kurulunun uyma zorunluluğu</a:t>
            </a:r>
          </a:p>
          <a:p>
            <a:pPr marL="0" indent="0" algn="just">
              <a:buNone/>
            </a:pPr>
            <a:r>
              <a:rPr lang="tr-TR" sz="2200" dirty="0" smtClean="0"/>
              <a:t>İtiraz </a:t>
            </a:r>
            <a:r>
              <a:rPr lang="tr-TR" sz="2200" dirty="0"/>
              <a:t>üzerine ilçe seçim kurulu başkanınca veya ilçe seçim kurulunca verilen karar ile sandık kurulunun bir işlemi veya tedbiri düzeltilirse veya sandık kurulunun kararı hükümsüz bırakılırsa, bu karar hemen sandık kuruluna bildirilir. Sandık kurulu bu karara uymak, başka bir ifadeyle kararı olduğu gibi yerine getirmek zorundadır (298/127).</a:t>
            </a:r>
          </a:p>
          <a:p>
            <a:pPr marL="0" indent="0" algn="just">
              <a:buNone/>
            </a:pPr>
            <a:r>
              <a:rPr lang="tr-TR" sz="2200" b="1" dirty="0"/>
              <a:t>Şikâyetin veya itirazın sandık işlerini durdurmayacağı</a:t>
            </a:r>
          </a:p>
          <a:p>
            <a:pPr marL="0" indent="0" algn="just">
              <a:buNone/>
            </a:pPr>
            <a:r>
              <a:rPr lang="tr-TR" sz="2200" dirty="0" smtClean="0"/>
              <a:t>Sandık </a:t>
            </a:r>
            <a:r>
              <a:rPr lang="tr-TR" sz="2200" dirty="0"/>
              <a:t>kurullarının kararlarına veya tutanakları düzenleme işlerine  itiraz edilmiş veyahut kurulların veya başkanlarının işlemlerine yahut tedbirlerine karşı şikâyet edilmiş olması, oy vermeye ve her türlü seçim işlerinin devamına engel olmaz. Diğer bir ifadeyle herhangi bir itiraz veya şikâyet yokmuş gibi seçim işlerine sandık kurullarınca devam olunur (298/118).</a:t>
            </a:r>
          </a:p>
          <a:p>
            <a:pPr marL="0" indent="0">
              <a:buNone/>
            </a:pPr>
            <a:endParaRPr lang="tr-TR" dirty="0"/>
          </a:p>
        </p:txBody>
      </p:sp>
    </p:spTree>
    <p:extLst>
      <p:ext uri="{BB962C8B-B14F-4D97-AF65-F5344CB8AC3E}">
        <p14:creationId xmlns:p14="http://schemas.microsoft.com/office/powerpoint/2010/main" val="26999016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8751"/>
            <a:ext cx="8047806" cy="821978"/>
          </a:xfrm>
        </p:spPr>
        <p:txBody>
          <a:bodyPr/>
          <a:lstStyle/>
          <a:p>
            <a:endParaRPr lang="tr-TR" dirty="0"/>
          </a:p>
        </p:txBody>
      </p:sp>
      <p:sp>
        <p:nvSpPr>
          <p:cNvPr id="3" name="İçerik Yer Tutucusu 2"/>
          <p:cNvSpPr>
            <a:spLocks noGrp="1"/>
          </p:cNvSpPr>
          <p:nvPr>
            <p:ph idx="1"/>
          </p:nvPr>
        </p:nvSpPr>
        <p:spPr>
          <a:xfrm>
            <a:off x="467544" y="1052736"/>
            <a:ext cx="8047806" cy="5544616"/>
          </a:xfrm>
        </p:spPr>
        <p:txBody>
          <a:bodyPr/>
          <a:lstStyle/>
          <a:p>
            <a:pPr marL="0" indent="0" algn="just">
              <a:buNone/>
            </a:pPr>
            <a:r>
              <a:rPr lang="tr-TR" sz="2200" b="1" dirty="0"/>
              <a:t>Kararların bildirilmesi ve tebliği</a:t>
            </a:r>
          </a:p>
          <a:p>
            <a:pPr marL="0" indent="0" algn="just">
              <a:buNone/>
            </a:pPr>
            <a:r>
              <a:rPr lang="tr-TR" sz="2200" dirty="0" smtClean="0"/>
              <a:t>İtiraz </a:t>
            </a:r>
            <a:r>
              <a:rPr lang="tr-TR" sz="2200" dirty="0"/>
              <a:t>üzerine kesin olmayarak verilen kararlar itiraz eden hazır ise sözle bildirilir. Sözlü bildirmede, kararın bildirildiği gün ve saat tutanağa geçirilerek kendisine imza ettirilir. </a:t>
            </a:r>
            <a:r>
              <a:rPr lang="tr-TR" sz="2200" b="1" dirty="0"/>
              <a:t>İsterse kararın bir örneği de verilir. </a:t>
            </a:r>
            <a:r>
              <a:rPr lang="tr-TR" sz="2200" dirty="0"/>
              <a:t>İtiraz eden hazır değilse, seçim kurullarının bulunduğu belde veya şehirde muayyen bir yer gösterilmiş olması halinde, karar bu yere asılmak suretiyle tebliğ olunur</a:t>
            </a:r>
            <a:r>
              <a:rPr lang="tr-TR" sz="2200" dirty="0" smtClean="0"/>
              <a:t>.</a:t>
            </a:r>
            <a:endParaRPr lang="tr-TR" sz="2200" dirty="0"/>
          </a:p>
          <a:p>
            <a:pPr marL="0" indent="0" algn="just">
              <a:buNone/>
            </a:pPr>
            <a:r>
              <a:rPr lang="tr-TR" sz="2200" dirty="0"/>
              <a:t>Kurulların kesin kararı tebliğ olunmaz. Ancak itiraz eden başkana başvurduğu takdirde, kendisine gösterilir</a:t>
            </a:r>
            <a:r>
              <a:rPr lang="tr-TR" sz="2200" b="1" dirty="0"/>
              <a:t>, </a:t>
            </a:r>
            <a:r>
              <a:rPr lang="tr-TR" sz="2200" dirty="0"/>
              <a:t>isterse bir suret de verilir (298/114).</a:t>
            </a:r>
          </a:p>
          <a:p>
            <a:pPr marL="0" indent="0">
              <a:buNone/>
            </a:pPr>
            <a:endParaRPr lang="tr-TR" dirty="0"/>
          </a:p>
        </p:txBody>
      </p:sp>
    </p:spTree>
    <p:extLst>
      <p:ext uri="{BB962C8B-B14F-4D97-AF65-F5344CB8AC3E}">
        <p14:creationId xmlns:p14="http://schemas.microsoft.com/office/powerpoint/2010/main" val="25235270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sim Yer Tutucusu 1"/>
          <p:cNvSpPr>
            <a:spLocks noGrp="1"/>
          </p:cNvSpPr>
          <p:nvPr>
            <p:ph type="pic" sz="quarter" idx="10"/>
          </p:nvPr>
        </p:nvSpPr>
        <p:spPr/>
      </p:sp>
      <p:sp>
        <p:nvSpPr>
          <p:cNvPr id="4" name="Metin kutusu 1"/>
          <p:cNvSpPr txBox="1"/>
          <p:nvPr/>
        </p:nvSpPr>
        <p:spPr>
          <a:xfrm>
            <a:off x="3635896" y="3284984"/>
            <a:ext cx="3976601" cy="707886"/>
          </a:xfrm>
          <a:prstGeom prst="rect">
            <a:avLst/>
          </a:prstGeom>
          <a:noFill/>
        </p:spPr>
        <p:txBody>
          <a:bodyPr wrap="none" rtlCol="0">
            <a:spAutoFit/>
          </a:bodyPr>
          <a:ls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tr-TR" sz="4000" dirty="0" smtClean="0"/>
              <a:t>Teşekkür Ederiz.</a:t>
            </a:r>
            <a:endParaRPr lang="tr-TR" sz="4000" dirty="0"/>
          </a:p>
        </p:txBody>
      </p:sp>
      <p:sp>
        <p:nvSpPr>
          <p:cNvPr id="5" name="Metin kutusu 2"/>
          <p:cNvSpPr txBox="1"/>
          <p:nvPr/>
        </p:nvSpPr>
        <p:spPr>
          <a:xfrm>
            <a:off x="2779880" y="4365104"/>
            <a:ext cx="5688632" cy="2246769"/>
          </a:xfrm>
          <a:prstGeom prst="rect">
            <a:avLst/>
          </a:prstGeom>
          <a:noFill/>
        </p:spPr>
        <p:txBody>
          <a:bodyPr wrap="square" rtlCol="0">
            <a:spAutoFit/>
          </a:bodyPr>
          <a:ls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endParaRPr lang="tr-TR" sz="2000" dirty="0"/>
          </a:p>
          <a:p>
            <a:pPr algn="ctr"/>
            <a:r>
              <a:rPr lang="tr-TR" sz="2000" dirty="0" err="1" smtClean="0"/>
              <a:t>Mithatpaşa</a:t>
            </a:r>
            <a:r>
              <a:rPr lang="tr-TR" sz="2000" dirty="0" smtClean="0"/>
              <a:t> </a:t>
            </a:r>
            <a:r>
              <a:rPr lang="tr-TR" sz="2000" dirty="0"/>
              <a:t>Caddesi No: 12 06420 </a:t>
            </a:r>
            <a:endParaRPr lang="tr-TR" sz="2000" dirty="0" smtClean="0"/>
          </a:p>
          <a:p>
            <a:pPr algn="ctr"/>
            <a:r>
              <a:rPr lang="tr-TR" sz="2000" dirty="0" smtClean="0"/>
              <a:t>Kızılay </a:t>
            </a:r>
            <a:r>
              <a:rPr lang="tr-TR" sz="2000" dirty="0"/>
              <a:t>- ANKARA / TÜRKİYE </a:t>
            </a:r>
          </a:p>
          <a:p>
            <a:pPr algn="ctr"/>
            <a:r>
              <a:rPr lang="de-DE" sz="2000" b="1" dirty="0"/>
              <a:t>Tel: </a:t>
            </a:r>
            <a:r>
              <a:rPr lang="de-DE" sz="2000" dirty="0"/>
              <a:t>+90 312 419 10 39-48 (10 Hat) </a:t>
            </a:r>
            <a:endParaRPr lang="tr-TR" sz="2000" dirty="0" smtClean="0"/>
          </a:p>
          <a:p>
            <a:pPr algn="ctr"/>
            <a:r>
              <a:rPr lang="de-DE" sz="2000" b="1" dirty="0" err="1" smtClean="0"/>
              <a:t>Faks</a:t>
            </a:r>
            <a:r>
              <a:rPr lang="de-DE" sz="2000" b="1" dirty="0"/>
              <a:t>: </a:t>
            </a:r>
            <a:r>
              <a:rPr lang="de-DE" sz="2000" dirty="0"/>
              <a:t>+90 312 419 53 08 - +90 312 419 10 49 </a:t>
            </a:r>
          </a:p>
          <a:p>
            <a:pPr algn="ctr"/>
            <a:r>
              <a:rPr lang="tr-TR" sz="2000" b="1" dirty="0"/>
              <a:t>Seçmen Çağrı Merkezi : </a:t>
            </a:r>
            <a:r>
              <a:rPr lang="tr-TR" sz="2000" dirty="0"/>
              <a:t>444 9 975 / 444 9 YSK </a:t>
            </a:r>
            <a:endParaRPr lang="tr-TR" sz="2000" dirty="0" smtClean="0"/>
          </a:p>
          <a:p>
            <a:pPr algn="ctr"/>
            <a:r>
              <a:rPr lang="tr-TR" sz="2000" dirty="0" smtClean="0"/>
              <a:t>www.ysk.gov.tr</a:t>
            </a:r>
            <a:endParaRPr lang="tr-TR" sz="2000" dirty="0"/>
          </a:p>
        </p:txBody>
      </p:sp>
    </p:spTree>
    <p:extLst>
      <p:ext uri="{BB962C8B-B14F-4D97-AF65-F5344CB8AC3E}">
        <p14:creationId xmlns:p14="http://schemas.microsoft.com/office/powerpoint/2010/main" val="107779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8751"/>
            <a:ext cx="7975798" cy="821978"/>
          </a:xfrm>
        </p:spPr>
        <p:txBody>
          <a:bodyPr/>
          <a:lstStyle/>
          <a:p>
            <a:endParaRPr lang="tr-TR"/>
          </a:p>
        </p:txBody>
      </p:sp>
      <p:sp>
        <p:nvSpPr>
          <p:cNvPr id="3" name="İçerik Yer Tutucusu 2"/>
          <p:cNvSpPr>
            <a:spLocks noGrp="1"/>
          </p:cNvSpPr>
          <p:nvPr>
            <p:ph idx="1"/>
          </p:nvPr>
        </p:nvSpPr>
        <p:spPr>
          <a:xfrm>
            <a:off x="467544" y="1052736"/>
            <a:ext cx="8047806" cy="5544616"/>
          </a:xfrm>
        </p:spPr>
        <p:txBody>
          <a:bodyPr/>
          <a:lstStyle/>
          <a:p>
            <a:pPr marL="0" lvl="0" indent="0" algn="just">
              <a:buNone/>
            </a:pPr>
            <a:endParaRPr lang="tr-TR" sz="2200" b="1" dirty="0" smtClean="0"/>
          </a:p>
          <a:p>
            <a:pPr marL="0" lvl="0" indent="0" algn="just">
              <a:buNone/>
            </a:pPr>
            <a:r>
              <a:rPr lang="tr-TR" sz="2200" b="1" dirty="0" smtClean="0"/>
              <a:t>h)</a:t>
            </a:r>
            <a:r>
              <a:rPr lang="tr-TR" sz="2200" dirty="0" smtClean="0"/>
              <a:t> Sandık </a:t>
            </a:r>
            <a:r>
              <a:rPr lang="tr-TR" sz="2200" dirty="0"/>
              <a:t>kurulu tutanak defteri ile gerekli diğer tutanakları düzenlemek ve altını imzalamak,</a:t>
            </a:r>
          </a:p>
          <a:p>
            <a:pPr marL="0" lvl="0" indent="0" algn="just">
              <a:buNone/>
            </a:pPr>
            <a:r>
              <a:rPr lang="tr-TR" sz="2200" b="1" dirty="0" smtClean="0"/>
              <a:t>i)</a:t>
            </a:r>
            <a:r>
              <a:rPr lang="tr-TR" sz="2200" dirty="0" smtClean="0"/>
              <a:t> Oyların </a:t>
            </a:r>
            <a:r>
              <a:rPr lang="tr-TR" sz="2200" dirty="0"/>
              <a:t>sayım ve dökümü ile tutanakların düzenlenmesine ilişkin iş ve işlemler ve sandıkla ilgili kararları vermek,</a:t>
            </a:r>
          </a:p>
          <a:p>
            <a:pPr marL="0" lvl="0" indent="0" algn="just">
              <a:buNone/>
            </a:pPr>
            <a:r>
              <a:rPr lang="tr-TR" sz="2200" b="1" dirty="0" smtClean="0"/>
              <a:t>j)</a:t>
            </a:r>
            <a:r>
              <a:rPr lang="tr-TR" sz="2200" dirty="0" smtClean="0"/>
              <a:t> Sandık </a:t>
            </a:r>
            <a:r>
              <a:rPr lang="tr-TR" sz="2200" dirty="0"/>
              <a:t>kurullarının kararları, oyların sayımı ve dökümü ile tutanakların düzenlenmesine ilişkin iş ve işlemleri aleyhine yapılan itirazları ilçe seçim kuruluna göndermek (298/128-3),</a:t>
            </a:r>
          </a:p>
          <a:p>
            <a:pPr marL="0" lvl="0" indent="0" algn="just">
              <a:buNone/>
            </a:pPr>
            <a:r>
              <a:rPr lang="tr-TR" sz="2200" b="1" dirty="0" smtClean="0"/>
              <a:t>k)</a:t>
            </a:r>
            <a:r>
              <a:rPr lang="tr-TR" sz="2200" dirty="0" smtClean="0"/>
              <a:t> Kanunlarla </a:t>
            </a:r>
            <a:r>
              <a:rPr lang="tr-TR" sz="2200" dirty="0"/>
              <a:t>ve Yüksek Seçim Kurulu genelge ve kararları ile verilen diğer görevleri yapmak </a:t>
            </a:r>
            <a:r>
              <a:rPr lang="tr-TR" sz="2200" dirty="0" smtClean="0"/>
              <a:t>      (</a:t>
            </a:r>
            <a:r>
              <a:rPr lang="tr-TR" sz="2200" dirty="0"/>
              <a:t>298/71-6).</a:t>
            </a:r>
          </a:p>
          <a:p>
            <a:pPr marL="0" indent="0">
              <a:buNone/>
            </a:pPr>
            <a:endParaRPr lang="tr-TR" dirty="0"/>
          </a:p>
        </p:txBody>
      </p:sp>
    </p:spTree>
    <p:extLst>
      <p:ext uri="{BB962C8B-B14F-4D97-AF65-F5344CB8AC3E}">
        <p14:creationId xmlns:p14="http://schemas.microsoft.com/office/powerpoint/2010/main" val="1392753577"/>
      </p:ext>
    </p:extLst>
  </p:cSld>
  <p:clrMapOvr>
    <a:masterClrMapping/>
  </p:clrMapOvr>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ğulu Cam">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ğulu Cam">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11633</TotalTime>
  <Words>10911</Words>
  <Application>Microsoft Office PowerPoint</Application>
  <PresentationFormat>Ekran Gösterisi (4:3)</PresentationFormat>
  <Paragraphs>416</Paragraphs>
  <Slides>82</Slides>
  <Notes>1</Notes>
  <HiddenSlides>0</HiddenSlides>
  <MMClips>0</MMClips>
  <ScaleCrop>false</ScaleCrop>
  <HeadingPairs>
    <vt:vector size="4" baseType="variant">
      <vt:variant>
        <vt:lpstr>Tema</vt:lpstr>
      </vt:variant>
      <vt:variant>
        <vt:i4>2</vt:i4>
      </vt:variant>
      <vt:variant>
        <vt:lpstr>Slayt Başlıkları</vt:lpstr>
      </vt:variant>
      <vt:variant>
        <vt:i4>82</vt:i4>
      </vt:variant>
    </vt:vector>
  </HeadingPairs>
  <TitlesOfParts>
    <vt:vector size="84" baseType="lpstr">
      <vt:lpstr>Özel Tasarım</vt:lpstr>
      <vt:lpstr>1_Özel Tasarım</vt:lpstr>
      <vt:lpstr> Cumhurbaşkanı ve 27. Dönem Milletvekili Genel Seçimi Sandık Kurulu Eğitimi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Ferah Özdemir</cp:lastModifiedBy>
  <cp:revision>972</cp:revision>
  <dcterms:created xsi:type="dcterms:W3CDTF">2010-05-23T14:28:12Z</dcterms:created>
  <dcterms:modified xsi:type="dcterms:W3CDTF">2018-06-03T13:44:35Z</dcterms:modified>
</cp:coreProperties>
</file>