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6" r:id="rId9"/>
    <p:sldId id="262" r:id="rId10"/>
    <p:sldId id="272" r:id="rId11"/>
    <p:sldId id="273" r:id="rId12"/>
    <p:sldId id="264" r:id="rId13"/>
    <p:sldId id="292" r:id="rId14"/>
    <p:sldId id="278" r:id="rId15"/>
    <p:sldId id="279" r:id="rId16"/>
    <p:sldId id="284" r:id="rId17"/>
    <p:sldId id="291" r:id="rId18"/>
    <p:sldId id="286" r:id="rId19"/>
    <p:sldId id="287" r:id="rId20"/>
    <p:sldId id="285" r:id="rId21"/>
    <p:sldId id="288" r:id="rId22"/>
    <p:sldId id="289" r:id="rId23"/>
    <p:sldId id="290" r:id="rId24"/>
    <p:sldId id="281" r:id="rId25"/>
    <p:sldId id="282" r:id="rId26"/>
    <p:sldId id="283" r:id="rId27"/>
    <p:sldId id="277" r:id="rId28"/>
    <p:sldId id="274" r:id="rId29"/>
    <p:sldId id="293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DE636-523E-4682-93A2-AB817CD80AD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3CEA99-CB07-4152-BFF2-34EC67FE8F3E}">
      <dgm:prSet phldrT="[Metin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dirty="0" smtClean="0"/>
            <a:t>.</a:t>
          </a:r>
          <a:endParaRPr lang="tr-TR" dirty="0"/>
        </a:p>
      </dgm:t>
    </dgm:pt>
    <dgm:pt modelId="{AA0E2031-5F66-4354-8761-8EC61CBC9F51}" type="parTrans" cxnId="{8DD34271-478A-4389-AF60-20FC54E94370}">
      <dgm:prSet/>
      <dgm:spPr/>
      <dgm:t>
        <a:bodyPr/>
        <a:lstStyle/>
        <a:p>
          <a:endParaRPr lang="tr-TR"/>
        </a:p>
      </dgm:t>
    </dgm:pt>
    <dgm:pt modelId="{057D0E55-2823-4D8E-BC5E-2DC4B858D23D}" type="sibTrans" cxnId="{8DD34271-478A-4389-AF60-20FC54E9437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1FFFE7DD-E08A-47A2-88E9-9970B47F85E8}">
      <dgm:prSet phldrT="[Metin]"/>
      <dgm:spPr>
        <a:ln>
          <a:solidFill>
            <a:schemeClr val="accent2"/>
          </a:solidFill>
        </a:ln>
      </dgm:spPr>
      <dgm:t>
        <a:bodyPr/>
        <a:lstStyle/>
        <a:p>
          <a:r>
            <a:rPr lang="tr-TR" b="1" dirty="0" smtClean="0"/>
            <a:t>GENEL AÇIKLAMALAR</a:t>
          </a:r>
          <a:endParaRPr lang="tr-TR" b="1" dirty="0"/>
        </a:p>
      </dgm:t>
    </dgm:pt>
    <dgm:pt modelId="{B0ED6694-088D-4291-A068-29BBB5973076}" type="parTrans" cxnId="{49F627AD-93A7-4F3D-BAA0-E0B8CEAC43B2}">
      <dgm:prSet/>
      <dgm:spPr/>
      <dgm:t>
        <a:bodyPr/>
        <a:lstStyle/>
        <a:p>
          <a:endParaRPr lang="tr-TR"/>
        </a:p>
      </dgm:t>
    </dgm:pt>
    <dgm:pt modelId="{99CC92F7-4E44-44C6-A270-79D662FD6B63}" type="sibTrans" cxnId="{49F627AD-93A7-4F3D-BAA0-E0B8CEAC43B2}">
      <dgm:prSet/>
      <dgm:spPr/>
      <dgm:t>
        <a:bodyPr/>
        <a:lstStyle/>
        <a:p>
          <a:endParaRPr lang="tr-TR"/>
        </a:p>
      </dgm:t>
    </dgm:pt>
    <dgm:pt modelId="{2EC16436-8A1A-4FF9-A101-F3F12F433FCB}">
      <dgm:prSet phldrT="[Metin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dirty="0" smtClean="0"/>
            <a:t>.</a:t>
          </a:r>
          <a:endParaRPr lang="tr-TR" dirty="0"/>
        </a:p>
      </dgm:t>
    </dgm:pt>
    <dgm:pt modelId="{68B968A0-E360-4D21-BFA9-E6A486911D80}" type="parTrans" cxnId="{3219A768-97A3-4877-82D4-C4FFF4820ABB}">
      <dgm:prSet/>
      <dgm:spPr/>
      <dgm:t>
        <a:bodyPr/>
        <a:lstStyle/>
        <a:p>
          <a:endParaRPr lang="tr-TR"/>
        </a:p>
      </dgm:t>
    </dgm:pt>
    <dgm:pt modelId="{674CA422-D479-4A98-8DD5-B2E6EC78F168}" type="sibTrans" cxnId="{3219A768-97A3-4877-82D4-C4FFF4820AB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07E3067-4ED5-4800-8B5C-FF754B505259}">
      <dgm:prSet phldrT="[Metin]"/>
      <dgm:spPr>
        <a:ln>
          <a:solidFill>
            <a:schemeClr val="accent2"/>
          </a:solidFill>
        </a:ln>
      </dgm:spPr>
      <dgm:t>
        <a:bodyPr/>
        <a:lstStyle/>
        <a:p>
          <a:r>
            <a:rPr lang="tr-TR" b="1" dirty="0" smtClean="0"/>
            <a:t>EKRAN GÖRÜNTÜLERİ</a:t>
          </a:r>
          <a:endParaRPr lang="tr-TR" b="1" dirty="0"/>
        </a:p>
      </dgm:t>
    </dgm:pt>
    <dgm:pt modelId="{05B76FDB-93E9-4809-9C38-5AA552E242D2}" type="parTrans" cxnId="{28143F77-5BED-49A6-A836-5B5D278AC162}">
      <dgm:prSet/>
      <dgm:spPr/>
      <dgm:t>
        <a:bodyPr/>
        <a:lstStyle/>
        <a:p>
          <a:endParaRPr lang="tr-TR"/>
        </a:p>
      </dgm:t>
    </dgm:pt>
    <dgm:pt modelId="{012AD110-3604-4885-BA89-2271107BA272}" type="sibTrans" cxnId="{28143F77-5BED-49A6-A836-5B5D278AC162}">
      <dgm:prSet/>
      <dgm:spPr/>
      <dgm:t>
        <a:bodyPr/>
        <a:lstStyle/>
        <a:p>
          <a:endParaRPr lang="tr-TR"/>
        </a:p>
      </dgm:t>
    </dgm:pt>
    <dgm:pt modelId="{C7DBFE96-E5B7-41B6-B2EB-A2652925CA35}">
      <dgm:prSet phldrT="[Metin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dirty="0" smtClean="0"/>
            <a:t>.</a:t>
          </a:r>
          <a:endParaRPr lang="tr-TR" dirty="0"/>
        </a:p>
      </dgm:t>
    </dgm:pt>
    <dgm:pt modelId="{8D720D43-F3FC-4672-8CDF-4973348EAD53}" type="parTrans" cxnId="{B3AF8110-5C99-43E4-A5C5-69CC136B6C43}">
      <dgm:prSet/>
      <dgm:spPr/>
      <dgm:t>
        <a:bodyPr/>
        <a:lstStyle/>
        <a:p>
          <a:endParaRPr lang="tr-TR"/>
        </a:p>
      </dgm:t>
    </dgm:pt>
    <dgm:pt modelId="{BDFA1F57-DEBD-4045-9817-030B568A0DC0}" type="sibTrans" cxnId="{B3AF8110-5C99-43E4-A5C5-69CC136B6C43}">
      <dgm:prSet/>
      <dgm:spPr/>
      <dgm:t>
        <a:bodyPr/>
        <a:lstStyle/>
        <a:p>
          <a:endParaRPr lang="tr-TR"/>
        </a:p>
      </dgm:t>
    </dgm:pt>
    <dgm:pt modelId="{5EB24186-9DB4-4945-9F62-1BB8E62219DC}">
      <dgm:prSet phldrT="[Metin]"/>
      <dgm:spPr>
        <a:ln>
          <a:solidFill>
            <a:schemeClr val="accent2"/>
          </a:solidFill>
        </a:ln>
      </dgm:spPr>
      <dgm:t>
        <a:bodyPr/>
        <a:lstStyle/>
        <a:p>
          <a:r>
            <a:rPr lang="tr-TR" b="1" dirty="0" smtClean="0"/>
            <a:t>SIKÇA SORULAN SORULAR</a:t>
          </a:r>
          <a:endParaRPr lang="tr-TR" b="1" dirty="0"/>
        </a:p>
      </dgm:t>
    </dgm:pt>
    <dgm:pt modelId="{2355BCB0-F945-4699-B5BC-62EA2E6F9D56}" type="parTrans" cxnId="{CC1A12B1-69F8-459E-9B68-0B2BDEEA44F1}">
      <dgm:prSet/>
      <dgm:spPr/>
      <dgm:t>
        <a:bodyPr/>
        <a:lstStyle/>
        <a:p>
          <a:endParaRPr lang="tr-TR"/>
        </a:p>
      </dgm:t>
    </dgm:pt>
    <dgm:pt modelId="{B587BDEC-75CF-4CC8-ABE8-25F17C140F17}" type="sibTrans" cxnId="{CC1A12B1-69F8-459E-9B68-0B2BDEEA44F1}">
      <dgm:prSet/>
      <dgm:spPr/>
      <dgm:t>
        <a:bodyPr/>
        <a:lstStyle/>
        <a:p>
          <a:endParaRPr lang="tr-TR"/>
        </a:p>
      </dgm:t>
    </dgm:pt>
    <dgm:pt modelId="{288C40A0-087F-47C8-8937-EAF85C9E2244}" type="pres">
      <dgm:prSet presAssocID="{2F2DE636-523E-4682-93A2-AB817CD80A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CC1A7E-B329-44FC-9F8F-DECC5D668BF3}" type="pres">
      <dgm:prSet presAssocID="{823CEA99-CB07-4152-BFF2-34EC67FE8F3E}" presName="composite" presStyleCnt="0"/>
      <dgm:spPr/>
    </dgm:pt>
    <dgm:pt modelId="{F6B5B4A1-AC30-437B-AD2E-3E3A09C06F09}" type="pres">
      <dgm:prSet presAssocID="{823CEA99-CB07-4152-BFF2-34EC67FE8F3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A933D2-85C1-4FC3-8424-E686BD801E50}" type="pres">
      <dgm:prSet presAssocID="{823CEA99-CB07-4152-BFF2-34EC67FE8F3E}" presName="parSh" presStyleLbl="node1" presStyleIdx="0" presStyleCnt="3"/>
      <dgm:spPr/>
      <dgm:t>
        <a:bodyPr/>
        <a:lstStyle/>
        <a:p>
          <a:endParaRPr lang="tr-TR"/>
        </a:p>
      </dgm:t>
    </dgm:pt>
    <dgm:pt modelId="{D5F037F9-17E2-4FA1-BB39-26390366A398}" type="pres">
      <dgm:prSet presAssocID="{823CEA99-CB07-4152-BFF2-34EC67FE8F3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302813-BED7-4410-8BAB-38A59E2021FD}" type="pres">
      <dgm:prSet presAssocID="{057D0E55-2823-4D8E-BC5E-2DC4B858D23D}" presName="sibTrans" presStyleLbl="sibTrans2D1" presStyleIdx="0" presStyleCnt="2"/>
      <dgm:spPr/>
      <dgm:t>
        <a:bodyPr/>
        <a:lstStyle/>
        <a:p>
          <a:endParaRPr lang="tr-TR"/>
        </a:p>
      </dgm:t>
    </dgm:pt>
    <dgm:pt modelId="{CE5950ED-E3A1-4A04-93F3-A488C8F6D5A3}" type="pres">
      <dgm:prSet presAssocID="{057D0E55-2823-4D8E-BC5E-2DC4B858D23D}" presName="connTx" presStyleLbl="sibTrans2D1" presStyleIdx="0" presStyleCnt="2"/>
      <dgm:spPr/>
      <dgm:t>
        <a:bodyPr/>
        <a:lstStyle/>
        <a:p>
          <a:endParaRPr lang="tr-TR"/>
        </a:p>
      </dgm:t>
    </dgm:pt>
    <dgm:pt modelId="{E6C96FB8-CC94-411F-9064-CC6268790138}" type="pres">
      <dgm:prSet presAssocID="{2EC16436-8A1A-4FF9-A101-F3F12F433FCB}" presName="composite" presStyleCnt="0"/>
      <dgm:spPr/>
    </dgm:pt>
    <dgm:pt modelId="{BD0C2C11-C28F-43EB-9247-B6CAADB5603E}" type="pres">
      <dgm:prSet presAssocID="{2EC16436-8A1A-4FF9-A101-F3F12F433FC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A12824-FE97-4774-90F4-3421BC91D343}" type="pres">
      <dgm:prSet presAssocID="{2EC16436-8A1A-4FF9-A101-F3F12F433FCB}" presName="parSh" presStyleLbl="node1" presStyleIdx="1" presStyleCnt="3"/>
      <dgm:spPr/>
      <dgm:t>
        <a:bodyPr/>
        <a:lstStyle/>
        <a:p>
          <a:endParaRPr lang="tr-TR"/>
        </a:p>
      </dgm:t>
    </dgm:pt>
    <dgm:pt modelId="{18640E6D-306E-486C-80B6-C3CEC97BBA2E}" type="pres">
      <dgm:prSet presAssocID="{2EC16436-8A1A-4FF9-A101-F3F12F433FC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843935-B61A-4985-9C11-C44F58B87399}" type="pres">
      <dgm:prSet presAssocID="{674CA422-D479-4A98-8DD5-B2E6EC78F16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B682551E-7710-4CE8-BC31-BC46DAC04E82}" type="pres">
      <dgm:prSet presAssocID="{674CA422-D479-4A98-8DD5-B2E6EC78F168}" presName="connTx" presStyleLbl="sibTrans2D1" presStyleIdx="1" presStyleCnt="2"/>
      <dgm:spPr/>
      <dgm:t>
        <a:bodyPr/>
        <a:lstStyle/>
        <a:p>
          <a:endParaRPr lang="tr-TR"/>
        </a:p>
      </dgm:t>
    </dgm:pt>
    <dgm:pt modelId="{19ECF81D-B6CE-4D42-BD99-63E92CD65AAE}" type="pres">
      <dgm:prSet presAssocID="{C7DBFE96-E5B7-41B6-B2EB-A2652925CA35}" presName="composite" presStyleCnt="0"/>
      <dgm:spPr/>
    </dgm:pt>
    <dgm:pt modelId="{48894418-9728-4D8F-9018-1544A27E9CF3}" type="pres">
      <dgm:prSet presAssocID="{C7DBFE96-E5B7-41B6-B2EB-A2652925CA3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3B7DEC-FFA9-4CDD-AFDC-CCF150EF81C0}" type="pres">
      <dgm:prSet presAssocID="{C7DBFE96-E5B7-41B6-B2EB-A2652925CA35}" presName="parSh" presStyleLbl="node1" presStyleIdx="2" presStyleCnt="3"/>
      <dgm:spPr/>
      <dgm:t>
        <a:bodyPr/>
        <a:lstStyle/>
        <a:p>
          <a:endParaRPr lang="tr-TR"/>
        </a:p>
      </dgm:t>
    </dgm:pt>
    <dgm:pt modelId="{C471269D-C572-42C7-9948-0556824E8D85}" type="pres">
      <dgm:prSet presAssocID="{C7DBFE96-E5B7-41B6-B2EB-A2652925CA3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2CB576-7633-4A28-8D0C-932EAEB84A7F}" type="presOf" srcId="{674CA422-D479-4A98-8DD5-B2E6EC78F168}" destId="{03843935-B61A-4985-9C11-C44F58B87399}" srcOrd="0" destOrd="0" presId="urn:microsoft.com/office/officeart/2005/8/layout/process3"/>
    <dgm:cxn modelId="{AAF9E70E-B1CA-401E-B6A8-810FDCED3AD7}" type="presOf" srcId="{F07E3067-4ED5-4800-8B5C-FF754B505259}" destId="{18640E6D-306E-486C-80B6-C3CEC97BBA2E}" srcOrd="0" destOrd="0" presId="urn:microsoft.com/office/officeart/2005/8/layout/process3"/>
    <dgm:cxn modelId="{E9DE7D75-1FB6-4403-A543-A32A2EEDC2FC}" type="presOf" srcId="{823CEA99-CB07-4152-BFF2-34EC67FE8F3E}" destId="{F6B5B4A1-AC30-437B-AD2E-3E3A09C06F09}" srcOrd="0" destOrd="0" presId="urn:microsoft.com/office/officeart/2005/8/layout/process3"/>
    <dgm:cxn modelId="{4EFAF11D-40B5-4B7A-9C7C-37B0821EF0AC}" type="presOf" srcId="{057D0E55-2823-4D8E-BC5E-2DC4B858D23D}" destId="{42302813-BED7-4410-8BAB-38A59E2021FD}" srcOrd="0" destOrd="0" presId="urn:microsoft.com/office/officeart/2005/8/layout/process3"/>
    <dgm:cxn modelId="{28143F77-5BED-49A6-A836-5B5D278AC162}" srcId="{2EC16436-8A1A-4FF9-A101-F3F12F433FCB}" destId="{F07E3067-4ED5-4800-8B5C-FF754B505259}" srcOrd="0" destOrd="0" parTransId="{05B76FDB-93E9-4809-9C38-5AA552E242D2}" sibTransId="{012AD110-3604-4885-BA89-2271107BA272}"/>
    <dgm:cxn modelId="{B19E5D7B-CB05-41F0-9C88-353744CE5605}" type="presOf" srcId="{2EC16436-8A1A-4FF9-A101-F3F12F433FCB}" destId="{BD0C2C11-C28F-43EB-9247-B6CAADB5603E}" srcOrd="0" destOrd="0" presId="urn:microsoft.com/office/officeart/2005/8/layout/process3"/>
    <dgm:cxn modelId="{B3AF8110-5C99-43E4-A5C5-69CC136B6C43}" srcId="{2F2DE636-523E-4682-93A2-AB817CD80AD0}" destId="{C7DBFE96-E5B7-41B6-B2EB-A2652925CA35}" srcOrd="2" destOrd="0" parTransId="{8D720D43-F3FC-4672-8CDF-4973348EAD53}" sibTransId="{BDFA1F57-DEBD-4045-9817-030B568A0DC0}"/>
    <dgm:cxn modelId="{5D64D3B6-6BA8-49BB-9E13-3CD7E0145659}" type="presOf" srcId="{2F2DE636-523E-4682-93A2-AB817CD80AD0}" destId="{288C40A0-087F-47C8-8937-EAF85C9E2244}" srcOrd="0" destOrd="0" presId="urn:microsoft.com/office/officeart/2005/8/layout/process3"/>
    <dgm:cxn modelId="{0C1D6D01-7F0C-401A-818B-2C01F8D15FC4}" type="presOf" srcId="{C7DBFE96-E5B7-41B6-B2EB-A2652925CA35}" destId="{48894418-9728-4D8F-9018-1544A27E9CF3}" srcOrd="0" destOrd="0" presId="urn:microsoft.com/office/officeart/2005/8/layout/process3"/>
    <dgm:cxn modelId="{04BE87A5-9916-49E4-908E-18573660C623}" type="presOf" srcId="{C7DBFE96-E5B7-41B6-B2EB-A2652925CA35}" destId="{D33B7DEC-FFA9-4CDD-AFDC-CCF150EF81C0}" srcOrd="1" destOrd="0" presId="urn:microsoft.com/office/officeart/2005/8/layout/process3"/>
    <dgm:cxn modelId="{49F627AD-93A7-4F3D-BAA0-E0B8CEAC43B2}" srcId="{823CEA99-CB07-4152-BFF2-34EC67FE8F3E}" destId="{1FFFE7DD-E08A-47A2-88E9-9970B47F85E8}" srcOrd="0" destOrd="0" parTransId="{B0ED6694-088D-4291-A068-29BBB5973076}" sibTransId="{99CC92F7-4E44-44C6-A270-79D662FD6B63}"/>
    <dgm:cxn modelId="{F4BC9CA2-7242-4A6D-824C-58CCA2037CC7}" type="presOf" srcId="{823CEA99-CB07-4152-BFF2-34EC67FE8F3E}" destId="{B3A933D2-85C1-4FC3-8424-E686BD801E50}" srcOrd="1" destOrd="0" presId="urn:microsoft.com/office/officeart/2005/8/layout/process3"/>
    <dgm:cxn modelId="{CD2F91B2-CB82-487F-8ADC-D84620238F7E}" type="presOf" srcId="{5EB24186-9DB4-4945-9F62-1BB8E62219DC}" destId="{C471269D-C572-42C7-9948-0556824E8D85}" srcOrd="0" destOrd="0" presId="urn:microsoft.com/office/officeart/2005/8/layout/process3"/>
    <dgm:cxn modelId="{3219A768-97A3-4877-82D4-C4FFF4820ABB}" srcId="{2F2DE636-523E-4682-93A2-AB817CD80AD0}" destId="{2EC16436-8A1A-4FF9-A101-F3F12F433FCB}" srcOrd="1" destOrd="0" parTransId="{68B968A0-E360-4D21-BFA9-E6A486911D80}" sibTransId="{674CA422-D479-4A98-8DD5-B2E6EC78F168}"/>
    <dgm:cxn modelId="{CC1A12B1-69F8-459E-9B68-0B2BDEEA44F1}" srcId="{C7DBFE96-E5B7-41B6-B2EB-A2652925CA35}" destId="{5EB24186-9DB4-4945-9F62-1BB8E62219DC}" srcOrd="0" destOrd="0" parTransId="{2355BCB0-F945-4699-B5BC-62EA2E6F9D56}" sibTransId="{B587BDEC-75CF-4CC8-ABE8-25F17C140F17}"/>
    <dgm:cxn modelId="{68DFB522-8B35-485F-9868-BCABAE87DD40}" type="presOf" srcId="{674CA422-D479-4A98-8DD5-B2E6EC78F168}" destId="{B682551E-7710-4CE8-BC31-BC46DAC04E82}" srcOrd="1" destOrd="0" presId="urn:microsoft.com/office/officeart/2005/8/layout/process3"/>
    <dgm:cxn modelId="{CB9B9300-E6B0-43AE-A944-E4C9985C3C03}" type="presOf" srcId="{1FFFE7DD-E08A-47A2-88E9-9970B47F85E8}" destId="{D5F037F9-17E2-4FA1-BB39-26390366A398}" srcOrd="0" destOrd="0" presId="urn:microsoft.com/office/officeart/2005/8/layout/process3"/>
    <dgm:cxn modelId="{BD0112CD-4869-40EE-9A4B-F4CEE22363CA}" type="presOf" srcId="{057D0E55-2823-4D8E-BC5E-2DC4B858D23D}" destId="{CE5950ED-E3A1-4A04-93F3-A488C8F6D5A3}" srcOrd="1" destOrd="0" presId="urn:microsoft.com/office/officeart/2005/8/layout/process3"/>
    <dgm:cxn modelId="{8DD34271-478A-4389-AF60-20FC54E94370}" srcId="{2F2DE636-523E-4682-93A2-AB817CD80AD0}" destId="{823CEA99-CB07-4152-BFF2-34EC67FE8F3E}" srcOrd="0" destOrd="0" parTransId="{AA0E2031-5F66-4354-8761-8EC61CBC9F51}" sibTransId="{057D0E55-2823-4D8E-BC5E-2DC4B858D23D}"/>
    <dgm:cxn modelId="{80083F7F-FAF8-48D8-941A-6E669A484618}" type="presOf" srcId="{2EC16436-8A1A-4FF9-A101-F3F12F433FCB}" destId="{73A12824-FE97-4774-90F4-3421BC91D343}" srcOrd="1" destOrd="0" presId="urn:microsoft.com/office/officeart/2005/8/layout/process3"/>
    <dgm:cxn modelId="{1698DEC3-52A4-40FC-8D56-9854E497A4DD}" type="presParOf" srcId="{288C40A0-087F-47C8-8937-EAF85C9E2244}" destId="{0FCC1A7E-B329-44FC-9F8F-DECC5D668BF3}" srcOrd="0" destOrd="0" presId="urn:microsoft.com/office/officeart/2005/8/layout/process3"/>
    <dgm:cxn modelId="{FFB33206-5F66-4256-B506-676D346ECD43}" type="presParOf" srcId="{0FCC1A7E-B329-44FC-9F8F-DECC5D668BF3}" destId="{F6B5B4A1-AC30-437B-AD2E-3E3A09C06F09}" srcOrd="0" destOrd="0" presId="urn:microsoft.com/office/officeart/2005/8/layout/process3"/>
    <dgm:cxn modelId="{B5F1BF20-5A86-4E89-8FA6-D77D0908B22F}" type="presParOf" srcId="{0FCC1A7E-B329-44FC-9F8F-DECC5D668BF3}" destId="{B3A933D2-85C1-4FC3-8424-E686BD801E50}" srcOrd="1" destOrd="0" presId="urn:microsoft.com/office/officeart/2005/8/layout/process3"/>
    <dgm:cxn modelId="{96E42E19-6D31-4AF0-9ADC-04781A234447}" type="presParOf" srcId="{0FCC1A7E-B329-44FC-9F8F-DECC5D668BF3}" destId="{D5F037F9-17E2-4FA1-BB39-26390366A398}" srcOrd="2" destOrd="0" presId="urn:microsoft.com/office/officeart/2005/8/layout/process3"/>
    <dgm:cxn modelId="{6B90F27A-F5CA-4708-98D1-AC27BEF51FF2}" type="presParOf" srcId="{288C40A0-087F-47C8-8937-EAF85C9E2244}" destId="{42302813-BED7-4410-8BAB-38A59E2021FD}" srcOrd="1" destOrd="0" presId="urn:microsoft.com/office/officeart/2005/8/layout/process3"/>
    <dgm:cxn modelId="{4D5A4425-0672-4EC2-9881-DE6B45F9060F}" type="presParOf" srcId="{42302813-BED7-4410-8BAB-38A59E2021FD}" destId="{CE5950ED-E3A1-4A04-93F3-A488C8F6D5A3}" srcOrd="0" destOrd="0" presId="urn:microsoft.com/office/officeart/2005/8/layout/process3"/>
    <dgm:cxn modelId="{D6B2E226-549E-486A-863E-184F6F83DFA0}" type="presParOf" srcId="{288C40A0-087F-47C8-8937-EAF85C9E2244}" destId="{E6C96FB8-CC94-411F-9064-CC6268790138}" srcOrd="2" destOrd="0" presId="urn:microsoft.com/office/officeart/2005/8/layout/process3"/>
    <dgm:cxn modelId="{3D246CC0-E078-474D-929C-77C4EC72EBAB}" type="presParOf" srcId="{E6C96FB8-CC94-411F-9064-CC6268790138}" destId="{BD0C2C11-C28F-43EB-9247-B6CAADB5603E}" srcOrd="0" destOrd="0" presId="urn:microsoft.com/office/officeart/2005/8/layout/process3"/>
    <dgm:cxn modelId="{E045EE40-74B1-4B48-BBA5-5BB25B1817C7}" type="presParOf" srcId="{E6C96FB8-CC94-411F-9064-CC6268790138}" destId="{73A12824-FE97-4774-90F4-3421BC91D343}" srcOrd="1" destOrd="0" presId="urn:microsoft.com/office/officeart/2005/8/layout/process3"/>
    <dgm:cxn modelId="{5EAF67B8-EDE1-4780-A252-EDA1B5D1FD32}" type="presParOf" srcId="{E6C96FB8-CC94-411F-9064-CC6268790138}" destId="{18640E6D-306E-486C-80B6-C3CEC97BBA2E}" srcOrd="2" destOrd="0" presId="urn:microsoft.com/office/officeart/2005/8/layout/process3"/>
    <dgm:cxn modelId="{AA8B6B50-4DCA-4E7E-8705-8ABA70EC11B8}" type="presParOf" srcId="{288C40A0-087F-47C8-8937-EAF85C9E2244}" destId="{03843935-B61A-4985-9C11-C44F58B87399}" srcOrd="3" destOrd="0" presId="urn:microsoft.com/office/officeart/2005/8/layout/process3"/>
    <dgm:cxn modelId="{8625F1C5-16B4-4951-B774-6AB409121E3D}" type="presParOf" srcId="{03843935-B61A-4985-9C11-C44F58B87399}" destId="{B682551E-7710-4CE8-BC31-BC46DAC04E82}" srcOrd="0" destOrd="0" presId="urn:microsoft.com/office/officeart/2005/8/layout/process3"/>
    <dgm:cxn modelId="{F4BEAAD7-975E-49D0-9B6A-8A570D746453}" type="presParOf" srcId="{288C40A0-087F-47C8-8937-EAF85C9E2244}" destId="{19ECF81D-B6CE-4D42-BD99-63E92CD65AAE}" srcOrd="4" destOrd="0" presId="urn:microsoft.com/office/officeart/2005/8/layout/process3"/>
    <dgm:cxn modelId="{CFF81033-72D0-4945-ABF5-F21C5856A066}" type="presParOf" srcId="{19ECF81D-B6CE-4D42-BD99-63E92CD65AAE}" destId="{48894418-9728-4D8F-9018-1544A27E9CF3}" srcOrd="0" destOrd="0" presId="urn:microsoft.com/office/officeart/2005/8/layout/process3"/>
    <dgm:cxn modelId="{BB52BF27-184F-4DBC-95AC-1FD9E6AE298F}" type="presParOf" srcId="{19ECF81D-B6CE-4D42-BD99-63E92CD65AAE}" destId="{D33B7DEC-FFA9-4CDD-AFDC-CCF150EF81C0}" srcOrd="1" destOrd="0" presId="urn:microsoft.com/office/officeart/2005/8/layout/process3"/>
    <dgm:cxn modelId="{49F20E54-A0A8-4779-833D-0DCAF59186BA}" type="presParOf" srcId="{19ECF81D-B6CE-4D42-BD99-63E92CD65AAE}" destId="{C471269D-C572-42C7-9948-0556824E8D8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933D2-85C1-4FC3-8424-E686BD801E50}">
      <dsp:nvSpPr>
        <dsp:cNvPr id="0" name=""/>
        <dsp:cNvSpPr/>
      </dsp:nvSpPr>
      <dsp:spPr>
        <a:xfrm>
          <a:off x="4719" y="1960520"/>
          <a:ext cx="2145650" cy="864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.</a:t>
          </a:r>
          <a:endParaRPr lang="tr-TR" sz="2000" kern="1200" dirty="0"/>
        </a:p>
      </dsp:txBody>
      <dsp:txXfrm>
        <a:off x="4719" y="1960520"/>
        <a:ext cx="2145650" cy="576000"/>
      </dsp:txXfrm>
    </dsp:sp>
    <dsp:sp modelId="{D5F037F9-17E2-4FA1-BB39-26390366A398}">
      <dsp:nvSpPr>
        <dsp:cNvPr id="0" name=""/>
        <dsp:cNvSpPr/>
      </dsp:nvSpPr>
      <dsp:spPr>
        <a:xfrm>
          <a:off x="444189" y="2536520"/>
          <a:ext cx="2145650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GENEL AÇIKLAMALAR</a:t>
          </a:r>
          <a:endParaRPr lang="tr-TR" sz="2000" b="1" kern="1200" dirty="0"/>
        </a:p>
      </dsp:txBody>
      <dsp:txXfrm>
        <a:off x="480039" y="2572370"/>
        <a:ext cx="2073950" cy="1152300"/>
      </dsp:txXfrm>
    </dsp:sp>
    <dsp:sp modelId="{42302813-BED7-4410-8BAB-38A59E2021FD}">
      <dsp:nvSpPr>
        <dsp:cNvPr id="0" name=""/>
        <dsp:cNvSpPr/>
      </dsp:nvSpPr>
      <dsp:spPr>
        <a:xfrm>
          <a:off x="2475642" y="1981417"/>
          <a:ext cx="689578" cy="53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475642" y="2088258"/>
        <a:ext cx="529317" cy="320522"/>
      </dsp:txXfrm>
    </dsp:sp>
    <dsp:sp modelId="{73A12824-FE97-4774-90F4-3421BC91D343}">
      <dsp:nvSpPr>
        <dsp:cNvPr id="0" name=""/>
        <dsp:cNvSpPr/>
      </dsp:nvSpPr>
      <dsp:spPr>
        <a:xfrm>
          <a:off x="3451461" y="1960520"/>
          <a:ext cx="2145650" cy="864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.</a:t>
          </a:r>
          <a:endParaRPr lang="tr-TR" sz="2000" kern="1200" dirty="0"/>
        </a:p>
      </dsp:txBody>
      <dsp:txXfrm>
        <a:off x="3451461" y="1960520"/>
        <a:ext cx="2145650" cy="576000"/>
      </dsp:txXfrm>
    </dsp:sp>
    <dsp:sp modelId="{18640E6D-306E-486C-80B6-C3CEC97BBA2E}">
      <dsp:nvSpPr>
        <dsp:cNvPr id="0" name=""/>
        <dsp:cNvSpPr/>
      </dsp:nvSpPr>
      <dsp:spPr>
        <a:xfrm>
          <a:off x="3890931" y="2536520"/>
          <a:ext cx="2145650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EKRAN GÖRÜNTÜLERİ</a:t>
          </a:r>
          <a:endParaRPr lang="tr-TR" sz="2000" b="1" kern="1200" dirty="0"/>
        </a:p>
      </dsp:txBody>
      <dsp:txXfrm>
        <a:off x="3926781" y="2572370"/>
        <a:ext cx="2073950" cy="1152300"/>
      </dsp:txXfrm>
    </dsp:sp>
    <dsp:sp modelId="{03843935-B61A-4985-9C11-C44F58B87399}">
      <dsp:nvSpPr>
        <dsp:cNvPr id="0" name=""/>
        <dsp:cNvSpPr/>
      </dsp:nvSpPr>
      <dsp:spPr>
        <a:xfrm>
          <a:off x="5922384" y="1981417"/>
          <a:ext cx="689578" cy="53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922384" y="2088258"/>
        <a:ext cx="529317" cy="320522"/>
      </dsp:txXfrm>
    </dsp:sp>
    <dsp:sp modelId="{D33B7DEC-FFA9-4CDD-AFDC-CCF150EF81C0}">
      <dsp:nvSpPr>
        <dsp:cNvPr id="0" name=""/>
        <dsp:cNvSpPr/>
      </dsp:nvSpPr>
      <dsp:spPr>
        <a:xfrm>
          <a:off x="6898203" y="1960520"/>
          <a:ext cx="2145650" cy="864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.</a:t>
          </a:r>
          <a:endParaRPr lang="tr-TR" sz="2000" kern="1200" dirty="0"/>
        </a:p>
      </dsp:txBody>
      <dsp:txXfrm>
        <a:off x="6898203" y="1960520"/>
        <a:ext cx="2145650" cy="576000"/>
      </dsp:txXfrm>
    </dsp:sp>
    <dsp:sp modelId="{C471269D-C572-42C7-9948-0556824E8D85}">
      <dsp:nvSpPr>
        <dsp:cNvPr id="0" name=""/>
        <dsp:cNvSpPr/>
      </dsp:nvSpPr>
      <dsp:spPr>
        <a:xfrm>
          <a:off x="7337674" y="2536520"/>
          <a:ext cx="2145650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SIKÇA SORULAN SORULAR</a:t>
          </a:r>
          <a:endParaRPr lang="tr-TR" sz="2000" b="1" kern="1200" dirty="0"/>
        </a:p>
      </dsp:txBody>
      <dsp:txXfrm>
        <a:off x="7373524" y="2572370"/>
        <a:ext cx="2073950" cy="115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FF2E-C5BB-401F-9572-1EFC2CBEA773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B17D-4356-4C8A-B710-350F0C06CE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0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96BB-B363-4935-BD91-0F2ADB516B9F}" type="datetime1">
              <a:rPr lang="tr-TR" smtClean="0"/>
              <a:t>16.02.2022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87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7FAC-64F3-4EA7-874B-D31487D24C97}" type="datetime1">
              <a:rPr lang="tr-TR" smtClean="0"/>
              <a:t>16.02.2022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1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0F25-BC54-481A-9C35-C16268817A00}" type="datetime1">
              <a:rPr lang="tr-TR" smtClean="0"/>
              <a:t>16.02.2022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4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394D-6830-449A-8832-7F84684F013C}" type="datetime1">
              <a:rPr lang="tr-TR" smtClean="0"/>
              <a:t>16.02.2022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6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EDBB-E2FA-4BF6-BE89-9580FA0B23E9}" type="datetime1">
              <a:rPr lang="tr-TR" smtClean="0"/>
              <a:t>16.02.2022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01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35A-D785-4E4B-B265-DCAD1F325B77}" type="datetime1">
              <a:rPr lang="tr-TR" smtClean="0"/>
              <a:t>16.02.2022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0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3221-F0D3-4D33-A9BA-5F257BB93F47}" type="datetime1">
              <a:rPr lang="tr-TR" smtClean="0"/>
              <a:t>16.02.2022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45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554-2C96-44FA-BD80-DD153A6BFF43}" type="datetime1">
              <a:rPr lang="tr-TR" smtClean="0"/>
              <a:t>16.02.2022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5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F5A1-6E62-4654-8A83-E3EFF4A0FFCF}" type="datetime1">
              <a:rPr lang="tr-TR" smtClean="0"/>
              <a:t>16.02.2022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79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E1A9-A205-4A44-AF3E-437891DC9B36}" type="datetime1">
              <a:rPr lang="tr-TR" smtClean="0"/>
              <a:t>16.02.2022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0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B002-1005-4879-A667-000B6F23B3BD}" type="datetime1">
              <a:rPr lang="tr-TR" smtClean="0"/>
              <a:t>16.02.2022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25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2E99-21DF-4031-A4EE-6073AF8CF618}" type="datetime1">
              <a:rPr lang="tr-TR" smtClean="0"/>
              <a:t>16.02.2022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7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atman.meb.gov.tr/dys/Dys_Kurulum2021.r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sA-3Xtokc&amp;list=PLxdm_OlR_4QJ6kasjNUQR2-y2WgAyzEMN&amp;index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batman.meb.gov.tr/dys/Dys_Kurulum2021.r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68878" y="2631098"/>
            <a:ext cx="6156776" cy="1428750"/>
          </a:xfrm>
        </p:spPr>
        <p:txBody>
          <a:bodyPr>
            <a:noAutofit/>
          </a:bodyPr>
          <a:lstStyle/>
          <a:p>
            <a:pPr algn="l"/>
            <a:r>
              <a:rPr lang="tr-TR" sz="2600" b="1" dirty="0" smtClean="0">
                <a:latin typeface="Myriad Pro" panose="020B0503030403020204" pitchFamily="34" charset="0"/>
              </a:rPr>
              <a:t>MARDİN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2600" dirty="0" smtClean="0">
                <a:latin typeface="Myriad Pro" panose="020B0503030403020204" pitchFamily="34" charset="0"/>
              </a:rPr>
              <a:t>İL MİLLİ EĞİTİM MÜDÜRLÜĞÜ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2400" dirty="0" smtClean="0">
                <a:latin typeface="Myriad Pro" panose="020B0503030403020204" pitchFamily="34" charset="0"/>
              </a:rPr>
              <a:t>DYS’NİN ÖĞRETMENLERE YAYGINLAŞTIRILMASI</a:t>
            </a:r>
            <a:r>
              <a:rPr lang="tr-TR" sz="3600" dirty="0" smtClean="0"/>
              <a:t/>
            </a:r>
            <a:br>
              <a:rPr lang="tr-TR" sz="3600" dirty="0" smtClean="0"/>
            </a:br>
            <a:fld id="{B747EED3-8D0C-4820-9A2D-DFC94924667F}" type="datetime3">
              <a:rPr lang="tr-TR" sz="2000" smtClean="0"/>
              <a:t>16/02/22</a:t>
            </a:fld>
            <a:endParaRPr lang="tr-TR" sz="1400" dirty="0"/>
          </a:p>
        </p:txBody>
      </p:sp>
      <p:sp>
        <p:nvSpPr>
          <p:cNvPr id="5" name="Akış Çizelgesi: Gecikme 4"/>
          <p:cNvSpPr/>
          <p:nvPr/>
        </p:nvSpPr>
        <p:spPr>
          <a:xfrm>
            <a:off x="-1312752" y="0"/>
            <a:ext cx="6663349" cy="6858000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1" y="1330752"/>
            <a:ext cx="3905250" cy="40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38554" y="1389370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OKUL MÜDÜRLÜKLERİNCE DİKKAT EDİLMESİ GEREKEN NOKTALAR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Öğretmenler sistem üzerinden belge oluşturamayacaklardır. Öğretmenlere e-imza verilmeyecektir. Öğretmenler kurumlara verecekleri </a:t>
            </a:r>
            <a:r>
              <a:rPr lang="tr-TR" sz="2400" dirty="0" smtClean="0">
                <a:latin typeface="Myriad Pro" panose="020B0503030403020204" pitchFamily="34" charset="0"/>
              </a:rPr>
              <a:t>belgeleri (dilekçe vb.) </a:t>
            </a:r>
            <a:r>
              <a:rPr lang="tr-TR" sz="2400" dirty="0">
                <a:latin typeface="Myriad Pro" panose="020B0503030403020204" pitchFamily="34" charset="0"/>
              </a:rPr>
              <a:t>ıslak imzalı olarak okul idaresine </a:t>
            </a:r>
            <a:r>
              <a:rPr lang="tr-TR" sz="2400" dirty="0" smtClean="0">
                <a:latin typeface="Myriad Pro" panose="020B0503030403020204" pitchFamily="34" charset="0"/>
              </a:rPr>
              <a:t>verebileceklerdir.</a:t>
            </a:r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Öğretmenlere tebliğ edilmesi gereken belgenin gönderilemeden sehven “Büro Kayıt” yapılması durumunda yeni bir üst yazı yazılarak belgenin ekine eklenerek öğretmenlere dağıtımlı şekilde </a:t>
            </a:r>
            <a:r>
              <a:rPr lang="tr-TR" sz="2400" dirty="0" smtClean="0">
                <a:latin typeface="Myriad Pro" panose="020B0503030403020204" pitchFamily="34" charset="0"/>
              </a:rPr>
              <a:t>gönderilecektir.</a:t>
            </a:r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Öğretmenlerin verdiği dilekçeleri sisteme </a:t>
            </a:r>
            <a:r>
              <a:rPr lang="tr-TR" sz="2400" dirty="0" smtClean="0">
                <a:latin typeface="Myriad Pro" panose="020B0503030403020204" pitchFamily="34" charset="0"/>
              </a:rPr>
              <a:t>kaydederken, </a:t>
            </a:r>
            <a:r>
              <a:rPr lang="tr-TR" sz="2400" dirty="0">
                <a:latin typeface="Myriad Pro" panose="020B0503030403020204" pitchFamily="34" charset="0"/>
              </a:rPr>
              <a:t>evrakı öğretmenle ilişkilendirmek için “Gelen Evrak Kayıt” </a:t>
            </a:r>
            <a:r>
              <a:rPr lang="tr-TR" sz="2400" dirty="0" smtClean="0">
                <a:latin typeface="Myriad Pro" panose="020B0503030403020204" pitchFamily="34" charset="0"/>
              </a:rPr>
              <a:t>ekranındaki </a:t>
            </a:r>
            <a:r>
              <a:rPr lang="tr-TR" sz="2400" dirty="0">
                <a:latin typeface="Myriad Pro" panose="020B0503030403020204" pitchFamily="34" charset="0"/>
              </a:rPr>
              <a:t>“Dilekçe Bilgileri” </a:t>
            </a:r>
            <a:r>
              <a:rPr lang="tr-TR" sz="2400" dirty="0" smtClean="0">
                <a:latin typeface="Myriad Pro" panose="020B0503030403020204" pitchFamily="34" charset="0"/>
              </a:rPr>
              <a:t>sekmesinde yer alan </a:t>
            </a:r>
            <a:r>
              <a:rPr lang="tr-TR" sz="2400" dirty="0">
                <a:latin typeface="Myriad Pro" panose="020B0503030403020204" pitchFamily="34" charset="0"/>
              </a:rPr>
              <a:t>“</a:t>
            </a:r>
            <a:r>
              <a:rPr lang="tr-TR" sz="2400" dirty="0" smtClean="0">
                <a:latin typeface="Myriad Pro" panose="020B0503030403020204" pitchFamily="34" charset="0"/>
              </a:rPr>
              <a:t>T.C. Kimlik </a:t>
            </a:r>
            <a:r>
              <a:rPr lang="tr-TR" sz="2400" dirty="0">
                <a:latin typeface="Myriad Pro" panose="020B0503030403020204" pitchFamily="34" charset="0"/>
              </a:rPr>
              <a:t>No”, “Telefon No”, </a:t>
            </a:r>
            <a:r>
              <a:rPr lang="tr-TR" sz="2400" dirty="0" smtClean="0">
                <a:latin typeface="Myriad Pro" panose="020B0503030403020204" pitchFamily="34" charset="0"/>
              </a:rPr>
              <a:t>”e-Posta” </a:t>
            </a:r>
            <a:r>
              <a:rPr lang="tr-TR" sz="2400" dirty="0">
                <a:latin typeface="Myriad Pro" panose="020B0503030403020204" pitchFamily="34" charset="0"/>
              </a:rPr>
              <a:t>bilgilerinin girilmesi gerekmektedir</a:t>
            </a:r>
            <a:r>
              <a:rPr lang="tr-TR" sz="2400" dirty="0" smtClean="0">
                <a:latin typeface="Myriad Pro" panose="020B0503030403020204" pitchFamily="34" charset="0"/>
              </a:rPr>
              <a:t>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10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03385" y="1336433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dirty="0" smtClean="0">
                <a:latin typeface="Myriad Pro" panose="020B0503030403020204" pitchFamily="34" charset="0"/>
              </a:rPr>
              <a:t>OKUL MÜDÜRLÜKLERİNCE DİKKAT EDİLMESİ GEREKEN NOKTALAR</a:t>
            </a:r>
          </a:p>
          <a:p>
            <a:pPr algn="just"/>
            <a:endParaRPr lang="tr-TR" sz="2400" dirty="0" smtClean="0">
              <a:latin typeface="Myriad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err="1">
                <a:latin typeface="Myriad Pro" panose="020B0503030403020204" pitchFamily="34" charset="0"/>
              </a:rPr>
              <a:t>DYS’nin</a:t>
            </a:r>
            <a:r>
              <a:rPr lang="tr-TR" sz="2400" dirty="0">
                <a:latin typeface="Myriad Pro" panose="020B0503030403020204" pitchFamily="34" charset="0"/>
              </a:rPr>
              <a:t> </a:t>
            </a:r>
            <a:r>
              <a:rPr lang="tr-TR" sz="2400" dirty="0" smtClean="0">
                <a:latin typeface="Myriad Pro" panose="020B0503030403020204" pitchFamily="34" charset="0"/>
              </a:rPr>
              <a:t>öğretmenlere </a:t>
            </a:r>
            <a:r>
              <a:rPr lang="tr-TR" sz="2400" dirty="0">
                <a:latin typeface="Myriad Pro" panose="020B0503030403020204" pitchFamily="34" charset="0"/>
              </a:rPr>
              <a:t>açılması ile birlikte Okul müdürlerinin öğretmenlere bundan sonra belgelerin elektronik ortamda tebliğ edileceğini resmi yazı ile bildirmeleri gerekmektedir. </a:t>
            </a:r>
            <a:endParaRPr lang="tr-TR" sz="2400" dirty="0" smtClean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Okul müdürlerinin sistemin kullanımı ile ilgili gerekli açıklamaları öğretmenlere yapmaları gerekmektedir.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Ücretli öğretmenler dışındaki tüm öğretmenler sisteme MEBBIS veya DYSWEB üzerinden MEBBIS şifreleri veya e-Devlet şifreleri ile giriş yapabileceklerdir. 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Ücretli öğretmenler sadece DYSWEB üzerinden e-Devlet şifreleri ile giriş yapabileceklerdir.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11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12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040395624"/>
              </p:ext>
            </p:extLst>
          </p:nvPr>
        </p:nvGraphicFramePr>
        <p:xfrm>
          <a:off x="1563885" y="1000435"/>
          <a:ext cx="9488044" cy="572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56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Öğretmenler sisteme nasıl giriş yapacaklar?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Kadrolu / Sözleşmeli öğretmenler MEBBİS tek şifre girişi ile DYS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/ DYS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WEB ikonunu kullanarak veya MEBBİS şifreleri veya e-Devlet şifreleri ile dysweb.meb.gov.tr adresi üzerinden, ücretli öğretmenler ise sadece dysweb.meb.gov.tr üzerinden e-Devlet şifreleri ile sisteme giriş yapabilirler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 lvl="0" algn="just"/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13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b="1" dirty="0" smtClean="0">
              <a:latin typeface="Myriad Pro" panose="020B0503030403020204" pitchFamily="34" charset="0"/>
            </a:endParaRPr>
          </a:p>
          <a:p>
            <a:endParaRPr lang="tr-TR" sz="2400" b="1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14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7491371" y="2110154"/>
            <a:ext cx="397379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Kadrolu / Sözleşmeli öğretmenler kişisel MEBBİS şifreleri ile  MEBBİS’ e veya MEB Ajanda  uygulamasına giriş </a:t>
            </a:r>
            <a:r>
              <a:rPr lang="tr-TR" b="1" dirty="0" err="1" smtClean="0"/>
              <a:t>yapıp</a:t>
            </a:r>
            <a:r>
              <a:rPr lang="tr-TR" b="1" dirty="0" err="1" smtClean="0">
                <a:solidFill>
                  <a:srgbClr val="FF0000"/>
                </a:solidFill>
              </a:rPr>
              <a:t>DYS</a:t>
            </a:r>
            <a:r>
              <a:rPr lang="tr-TR" b="1" dirty="0" smtClean="0"/>
              <a:t> </a:t>
            </a:r>
            <a:r>
              <a:rPr lang="tr-TR" b="1" dirty="0"/>
              <a:t>yazan </a:t>
            </a:r>
            <a:r>
              <a:rPr lang="tr-TR" b="1" dirty="0" smtClean="0"/>
              <a:t>ikona </a:t>
            </a:r>
          </a:p>
          <a:p>
            <a:r>
              <a:rPr lang="tr-TR" b="1" dirty="0" smtClean="0"/>
              <a:t>tıkladıklarında yandaki resimde görüldüğü üzere «</a:t>
            </a:r>
            <a:r>
              <a:rPr lang="tr-TR" b="1" dirty="0" smtClean="0">
                <a:solidFill>
                  <a:srgbClr val="FF0000"/>
                </a:solidFill>
              </a:rPr>
              <a:t>T.C. No (DYS WEB) </a:t>
            </a:r>
            <a:r>
              <a:rPr lang="tr-TR" b="1" dirty="0" smtClean="0"/>
              <a:t>»  seçeneğini kullanarak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yapabilirler.  </a:t>
            </a:r>
            <a:endParaRPr lang="tr-TR" b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/>
          <a:srcRect l="8805" t="3702" r="21276"/>
          <a:stretch/>
        </p:blipFill>
        <p:spPr>
          <a:xfrm>
            <a:off x="976747" y="1819302"/>
            <a:ext cx="6101061" cy="4726609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028453" y="1437366"/>
            <a:ext cx="97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</a:t>
            </a:r>
            <a:r>
              <a:rPr lang="tr-TR" b="1" dirty="0">
                <a:latin typeface="Myriad Pro" panose="020B0503030403020204" pitchFamily="34" charset="0"/>
              </a:rPr>
              <a:t>/ </a:t>
            </a:r>
            <a:r>
              <a:rPr lang="tr-TR" b="1" dirty="0" smtClean="0">
                <a:latin typeface="Myriad Pro" panose="020B0503030403020204" pitchFamily="34" charset="0"/>
              </a:rPr>
              <a:t>SÖZLEŞMELİ ÖĞRETMENLERİN MEBBİS ÜZERİNDEN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15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7429560" y="4076283"/>
            <a:ext cx="397379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Kadrolu / Sözleşmeli öğretmenler de</a:t>
            </a:r>
          </a:p>
          <a:p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b="1" dirty="0" smtClean="0">
                <a:solidFill>
                  <a:srgbClr val="FF0000"/>
                </a:solidFill>
              </a:rPr>
              <a:t>ysweb.meb.gov.tr</a:t>
            </a:r>
            <a:r>
              <a:rPr lang="tr-TR" b="1" dirty="0" smtClean="0"/>
              <a:t> adresi üzerinden yandaki </a:t>
            </a:r>
            <a:r>
              <a:rPr lang="tr-TR" b="1" dirty="0"/>
              <a:t>resimde görüldüğü üzere </a:t>
            </a:r>
            <a:r>
              <a:rPr lang="tr-TR" b="1" dirty="0" smtClean="0"/>
              <a:t>kişisel MEBBİS şifreleri veya EDEVLET </a:t>
            </a:r>
            <a:r>
              <a:rPr lang="tr-TR" b="1" dirty="0"/>
              <a:t>GİRİŞ</a:t>
            </a:r>
            <a:r>
              <a:rPr lang="tr-TR" b="1" dirty="0" smtClean="0"/>
              <a:t>  seçeneğini kullanarak da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yapabilirler.  </a:t>
            </a:r>
            <a:endParaRPr lang="tr-TR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l="6812" t="4615" r="32089" b="16131"/>
          <a:stretch/>
        </p:blipFill>
        <p:spPr>
          <a:xfrm>
            <a:off x="967682" y="1873562"/>
            <a:ext cx="6259390" cy="4567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Metin kutusu 10"/>
          <p:cNvSpPr txBox="1"/>
          <p:nvPr/>
        </p:nvSpPr>
        <p:spPr>
          <a:xfrm>
            <a:off x="7412239" y="2336085"/>
            <a:ext cx="399111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Ücretli öğretmenler </a:t>
            </a:r>
            <a:r>
              <a:rPr lang="tr-TR" b="1" dirty="0" smtClean="0">
                <a:solidFill>
                  <a:schemeClr val="tx1"/>
                </a:solidFill>
              </a:rPr>
              <a:t>ise, </a:t>
            </a:r>
            <a:r>
              <a:rPr lang="tr-TR" b="1" dirty="0" smtClean="0"/>
              <a:t>sadece</a:t>
            </a:r>
          </a:p>
          <a:p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b="1" dirty="0" smtClean="0">
                <a:solidFill>
                  <a:srgbClr val="FF0000"/>
                </a:solidFill>
              </a:rPr>
              <a:t>ysweb.meb.gov.tr</a:t>
            </a:r>
            <a:r>
              <a:rPr lang="tr-TR" b="1" dirty="0" smtClean="0"/>
              <a:t> adresi üzerinden «</a:t>
            </a:r>
            <a:r>
              <a:rPr lang="tr-TR" b="1" dirty="0" smtClean="0">
                <a:solidFill>
                  <a:srgbClr val="FF0000"/>
                </a:solidFill>
              </a:rPr>
              <a:t>EDEVLET GİRİŞ»  </a:t>
            </a:r>
            <a:r>
              <a:rPr lang="tr-TR" b="1" dirty="0" smtClean="0"/>
              <a:t>seçeneğini kullanarak e-Devlet şifreleri ile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yapabilirler.  </a:t>
            </a:r>
            <a:endParaRPr lang="tr-TR" b="1" dirty="0"/>
          </a:p>
        </p:txBody>
      </p:sp>
      <p:sp>
        <p:nvSpPr>
          <p:cNvPr id="12" name="Dikdörtgen 11"/>
          <p:cNvSpPr/>
          <p:nvPr/>
        </p:nvSpPr>
        <p:spPr>
          <a:xfrm>
            <a:off x="1028453" y="1437366"/>
            <a:ext cx="1022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 </a:t>
            </a:r>
            <a:r>
              <a:rPr lang="tr-TR" sz="1200" b="1" dirty="0" smtClean="0">
                <a:latin typeface="Myriad Pro" panose="020B0503030403020204" pitchFamily="34" charset="0"/>
              </a:rPr>
              <a:t>(Kadrolu / Sözleşmeli Öğretmenler de bu ekranı kullanabilir)</a:t>
            </a:r>
            <a:endParaRPr lang="tr-TR" sz="12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16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995607" y="3283752"/>
            <a:ext cx="82420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latin typeface="Myriad Pro" panose="020B0503030403020204" pitchFamily="34" charset="0"/>
              </a:rPr>
              <a:t>KADROLU/SÖZLEŞMELİ/ÜCRETLİ ÖĞRETMENLERİN</a:t>
            </a:r>
          </a:p>
          <a:p>
            <a:pPr algn="ctr"/>
            <a:r>
              <a:rPr lang="tr-TR" sz="2800" b="1" dirty="0" smtClean="0">
                <a:latin typeface="Myriad Pro" panose="020B0503030403020204" pitchFamily="34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DYSWEB </a:t>
            </a:r>
            <a:r>
              <a:rPr lang="tr-TR" sz="2800" b="1" dirty="0" smtClean="0">
                <a:latin typeface="Myriad Pro" panose="020B0503030403020204" pitchFamily="34" charset="0"/>
              </a:rPr>
              <a:t>EKRAN GÖRÜNTÜLERİ</a:t>
            </a:r>
            <a:endParaRPr lang="tr-TR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17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1842434"/>
            <a:ext cx="10717823" cy="447328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824715" y="5190924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Öğretmen kullanıcısıyla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yaptığımızda karşımıza çıkacak ilk ekrandır. Burada </a:t>
            </a:r>
            <a:r>
              <a:rPr lang="tr-TR" b="1" dirty="0" smtClean="0">
                <a:solidFill>
                  <a:srgbClr val="FF0000"/>
                </a:solidFill>
              </a:rPr>
              <a:t>«Aktif İşler» </a:t>
            </a:r>
            <a:r>
              <a:rPr lang="tr-TR" b="1" dirty="0" smtClean="0"/>
              <a:t>kısmında bize gönderilen ve okumamızı bekleyen yazılar yer almaktadır.  </a:t>
            </a:r>
            <a:endParaRPr lang="tr-TR" b="1" dirty="0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1485900" y="3279532"/>
            <a:ext cx="5223365" cy="227720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18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4" y="1880298"/>
            <a:ext cx="8941777" cy="466671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545389" y="4457901"/>
            <a:ext cx="716132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Herhangi bir yazı tıklandığında yazımız açılmaktadır. Yazı okunduktan </a:t>
            </a:r>
            <a:r>
              <a:rPr lang="tr-TR" b="1" dirty="0"/>
              <a:t>sonra</a:t>
            </a:r>
            <a:r>
              <a:rPr lang="tr-TR" b="1" dirty="0" smtClean="0">
                <a:solidFill>
                  <a:srgbClr val="FF0000"/>
                </a:solidFill>
              </a:rPr>
              <a:t>  «Okudum» </a:t>
            </a:r>
            <a:r>
              <a:rPr lang="tr-TR" b="1" dirty="0" smtClean="0"/>
              <a:t>butonu tıklanarak yazının kayıt işlemi yapılmalıdır. </a:t>
            </a:r>
          </a:p>
          <a:p>
            <a:r>
              <a:rPr lang="tr-TR" sz="2000" b="1" dirty="0" smtClean="0"/>
              <a:t>!!!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«Okudum» </a:t>
            </a:r>
            <a:r>
              <a:rPr lang="tr-TR" b="1" dirty="0" smtClean="0"/>
              <a:t>butonu tıklanmadığı sürece yazı okunmamış sayılmaktadır.</a:t>
            </a:r>
            <a:endParaRPr lang="tr-TR" b="1" dirty="0"/>
          </a:p>
        </p:txBody>
      </p:sp>
      <p:cxnSp>
        <p:nvCxnSpPr>
          <p:cNvPr id="11" name="Dirsek Bağlayıcısı 10"/>
          <p:cNvCxnSpPr/>
          <p:nvPr/>
        </p:nvCxnSpPr>
        <p:spPr>
          <a:xfrm rot="5400000">
            <a:off x="3266343" y="5499588"/>
            <a:ext cx="1230923" cy="272562"/>
          </a:xfrm>
          <a:prstGeom prst="bent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19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1" y="1806698"/>
            <a:ext cx="8991600" cy="476843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144014" y="5190924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«Ek Listesi» </a:t>
            </a:r>
            <a:r>
              <a:rPr lang="tr-TR" b="1" dirty="0" smtClean="0"/>
              <a:t>butonu yazının eki olması durumunda aktif olur. Tıklandığı takdirde yukarıda görüldüğü üzere yazının ekleri listesi açılır. Ekler tek tek tıklanarak açılabilir.</a:t>
            </a:r>
            <a:endParaRPr lang="tr-TR" b="1" dirty="0"/>
          </a:p>
        </p:txBody>
      </p:sp>
      <p:cxnSp>
        <p:nvCxnSpPr>
          <p:cNvPr id="14" name="Dirsek Bağlayıcısı 13"/>
          <p:cNvCxnSpPr/>
          <p:nvPr/>
        </p:nvCxnSpPr>
        <p:spPr>
          <a:xfrm rot="5400000" flipH="1" flipV="1">
            <a:off x="4066685" y="4857507"/>
            <a:ext cx="1546958" cy="1362808"/>
          </a:xfrm>
          <a:prstGeom prst="bent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Cumhurbaşkanlığımızın </a:t>
            </a:r>
            <a:r>
              <a:rPr lang="tr-TR" sz="2400" dirty="0">
                <a:latin typeface="Myriad Pro" panose="020B0503030403020204" pitchFamily="34" charset="0"/>
              </a:rPr>
              <a:t>"Tasarruf Tedbirleri" konulu 2021/14 sayılı genelgesi kapsamında; kurum harcamalarında tasarruf sağlamak, şeffaflığı sağlamak, bürokratik </a:t>
            </a:r>
            <a:r>
              <a:rPr lang="tr-TR" sz="2400" dirty="0" smtClean="0">
                <a:latin typeface="Myriad Pro" panose="020B0503030403020204" pitchFamily="34" charset="0"/>
              </a:rPr>
              <a:t>işlemleri azaltmak</a:t>
            </a:r>
            <a:r>
              <a:rPr lang="tr-TR" sz="2400" dirty="0">
                <a:latin typeface="Myriad Pro" panose="020B0503030403020204" pitchFamily="34" charset="0"/>
              </a:rPr>
              <a:t>, kaynakların etkili, ekonomik ve verimli kullanılmasını sağlamak için </a:t>
            </a:r>
            <a:r>
              <a:rPr lang="tr-TR" sz="2400" dirty="0" smtClean="0">
                <a:latin typeface="Myriad Pro" panose="020B0503030403020204" pitchFamily="34" charset="0"/>
              </a:rPr>
              <a:t>Bakanlığımız tarafından öğretmenlerimize </a:t>
            </a:r>
            <a:r>
              <a:rPr lang="tr-TR" sz="2400" dirty="0">
                <a:latin typeface="Myriad Pro" panose="020B0503030403020204" pitchFamily="34" charset="0"/>
              </a:rPr>
              <a:t>elektronik ortamda belge tebliğ etme çalışmaları başlatılmıştır</a:t>
            </a:r>
            <a:r>
              <a:rPr lang="tr-TR" sz="2400" dirty="0" smtClean="0">
                <a:latin typeface="Myriad Pro" panose="020B0503030403020204" pitchFamily="34" charset="0"/>
              </a:rPr>
              <a:t>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</a:t>
            </a:fld>
            <a:endParaRPr lang="tr-TR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10" y="1772017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20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5" y="2018021"/>
            <a:ext cx="10754504" cy="4575183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044523" y="5022444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«Onayladıklarım» </a:t>
            </a:r>
            <a:r>
              <a:rPr lang="tr-TR" b="1" dirty="0" smtClean="0"/>
              <a:t>kısmında ise daha önce okuduğumuz yazılar yer almaktadır. </a:t>
            </a:r>
            <a:r>
              <a:rPr lang="tr-TR" b="1" dirty="0" smtClean="0">
                <a:solidFill>
                  <a:srgbClr val="FF0000"/>
                </a:solidFill>
              </a:rPr>
              <a:t>«Önceki Kayıtları Getir» </a:t>
            </a:r>
            <a:r>
              <a:rPr lang="tr-TR" b="1" dirty="0" smtClean="0"/>
              <a:t>butonu her tıklandığında 3 ay geçmiş tarihe gidilmektedir.</a:t>
            </a:r>
            <a:endParaRPr lang="tr-TR" b="1" dirty="0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1793631" y="4563208"/>
            <a:ext cx="2699238" cy="5363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ğri Bağlayıcı 18"/>
          <p:cNvCxnSpPr/>
          <p:nvPr/>
        </p:nvCxnSpPr>
        <p:spPr>
          <a:xfrm rot="10800000">
            <a:off x="3824654" y="3261946"/>
            <a:ext cx="3042138" cy="2101362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21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2174983"/>
            <a:ext cx="10574215" cy="349116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044523" y="5022444"/>
            <a:ext cx="63040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«Dilekçelerim» </a:t>
            </a:r>
            <a:r>
              <a:rPr lang="tr-TR" b="1" dirty="0" smtClean="0"/>
              <a:t>kısmında DYS ye kaydedilen dilekçelerimiz yer almaktadır.</a:t>
            </a:r>
            <a:endParaRPr lang="tr-TR" b="1" dirty="0"/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4783015" y="2883877"/>
            <a:ext cx="3894993" cy="224203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22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01" y="1806698"/>
            <a:ext cx="9177337" cy="465600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557253" y="4876599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Dilekçe tıklanıp açılarak kayıt </a:t>
            </a:r>
            <a:r>
              <a:rPr lang="tr-TR" b="1" dirty="0" err="1" smtClean="0"/>
              <a:t>v.b</a:t>
            </a:r>
            <a:r>
              <a:rPr lang="tr-TR" b="1" dirty="0" smtClean="0"/>
              <a:t>. durum ayrıntılarına ulaşılabilmektedir. (Geçmiş dönemde verilen dilekçelere de bu ekran üzerinden ulaşılabilir.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407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23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776486" y="3246221"/>
            <a:ext cx="82951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smtClean="0">
                <a:latin typeface="Myriad Pro" panose="020B0503030403020204" pitchFamily="34" charset="0"/>
              </a:rPr>
              <a:t>MÜDÜR - KADROLU/ SÖZLEŞMELİ/ÜCRETLİ MÜDÜR YETKİLİ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DYSWEB ve DYS </a:t>
            </a:r>
            <a:r>
              <a:rPr lang="tr-TR" sz="2400" b="1" dirty="0" smtClean="0">
                <a:latin typeface="Myriad Pro" panose="020B0503030403020204" pitchFamily="34" charset="0"/>
              </a:rPr>
              <a:t>EKRAN GÖRÜNTÜSÜ</a:t>
            </a:r>
            <a:endParaRPr lang="tr-TR" sz="2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24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b="8381"/>
          <a:stretch/>
        </p:blipFill>
        <p:spPr>
          <a:xfrm>
            <a:off x="1028453" y="1806699"/>
            <a:ext cx="9351930" cy="458561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28453" y="1437366"/>
            <a:ext cx="942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MÜDÜR - KADROLU/ SÖZLEŞMELİ/ÜCRETLİ MÜDÜR YETKİLİ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DYSWEB </a:t>
            </a:r>
            <a:r>
              <a:rPr lang="tr-TR" b="1" dirty="0" smtClean="0">
                <a:latin typeface="Myriad Pro" panose="020B0503030403020204" pitchFamily="34" charset="0"/>
              </a:rPr>
              <a:t>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17668" y="5057754"/>
            <a:ext cx="436701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U</a:t>
            </a:r>
            <a:r>
              <a:rPr lang="tr-TR" b="1" dirty="0" smtClean="0">
                <a:solidFill>
                  <a:schemeClr val="tx1"/>
                </a:solidFill>
              </a:rPr>
              <a:t>nvanı müdür, müdür yetkili öğretmen olan personele otomatik olarak  «</a:t>
            </a:r>
            <a:r>
              <a:rPr lang="tr-TR" b="1" dirty="0" smtClean="0">
                <a:solidFill>
                  <a:srgbClr val="FF0000"/>
                </a:solidFill>
              </a:rPr>
              <a:t>DYS Yöneticisi» </a:t>
            </a:r>
            <a:r>
              <a:rPr lang="tr-TR" b="1" dirty="0" smtClean="0">
                <a:solidFill>
                  <a:schemeClr val="tx1"/>
                </a:solidFill>
              </a:rPr>
              <a:t>ve «</a:t>
            </a:r>
            <a:r>
              <a:rPr lang="tr-TR" b="1" dirty="0" smtClean="0">
                <a:solidFill>
                  <a:srgbClr val="FF0000"/>
                </a:solidFill>
              </a:rPr>
              <a:t>Müdür» </a:t>
            </a:r>
            <a:r>
              <a:rPr lang="tr-TR" b="1" dirty="0" smtClean="0">
                <a:solidFill>
                  <a:schemeClr val="tx1"/>
                </a:solidFill>
              </a:rPr>
              <a:t>rolleri tanımlanacaktır.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12" name="Dirsek Bağlayıcısı 11"/>
          <p:cNvCxnSpPr/>
          <p:nvPr/>
        </p:nvCxnSpPr>
        <p:spPr>
          <a:xfrm rot="10800000">
            <a:off x="1951892" y="2989385"/>
            <a:ext cx="6462346" cy="2409092"/>
          </a:xfrm>
          <a:prstGeom prst="bentConnector3">
            <a:avLst>
              <a:gd name="adj1" fmla="val 58027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 rot="10800000">
            <a:off x="1696096" y="5899639"/>
            <a:ext cx="3913396" cy="8793"/>
          </a:xfrm>
          <a:prstGeom prst="bent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25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028453" y="1437366"/>
            <a:ext cx="887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yriad Pro" panose="020B0503030403020204" pitchFamily="34" charset="0"/>
              </a:rPr>
              <a:t>MÜDÜR - KADROLU/ SÖZLEŞMELİ/ÜCRETLİ </a:t>
            </a:r>
            <a:r>
              <a:rPr lang="tr-TR" b="1" dirty="0" smtClean="0">
                <a:latin typeface="Myriad Pro" panose="020B0503030403020204" pitchFamily="34" charset="0"/>
              </a:rPr>
              <a:t>MÜDÜR YETKİLİ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</a:t>
            </a:r>
            <a:r>
              <a:rPr lang="tr-TR" b="1" dirty="0" smtClean="0">
                <a:latin typeface="Myriad Pro" panose="020B0503030403020204" pitchFamily="34" charset="0"/>
              </a:rPr>
              <a:t> EKRANI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96" y="1992291"/>
            <a:ext cx="6273335" cy="436405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394331" y="3732457"/>
            <a:ext cx="389466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DYS ye ilk girişte </a:t>
            </a:r>
            <a:r>
              <a:rPr lang="tr-TR" b="1" dirty="0" smtClean="0">
                <a:solidFill>
                  <a:srgbClr val="FF0000"/>
                </a:solidFill>
              </a:rPr>
              <a:t>«DYS Yönetici Bilgileri»</a:t>
            </a:r>
            <a:r>
              <a:rPr lang="tr-TR" b="1" dirty="0" smtClean="0">
                <a:solidFill>
                  <a:schemeClr val="tx1"/>
                </a:solidFill>
              </a:rPr>
              <a:t> ekranı açılır ve burada ilgili alanlar doldurularak </a:t>
            </a:r>
            <a:r>
              <a:rPr lang="tr-TR" b="1" dirty="0" smtClean="0">
                <a:solidFill>
                  <a:srgbClr val="FF0000"/>
                </a:solidFill>
              </a:rPr>
              <a:t>«Kaydet» </a:t>
            </a:r>
            <a:r>
              <a:rPr lang="tr-TR" b="1" dirty="0" smtClean="0">
                <a:solidFill>
                  <a:schemeClr val="tx1"/>
                </a:solidFill>
              </a:rPr>
              <a:t>butonu tıklanır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26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028453" y="1437366"/>
            <a:ext cx="887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yriad Pro" panose="020B0503030403020204" pitchFamily="34" charset="0"/>
              </a:rPr>
              <a:t>MÜDÜR - KADROLU/ SÖZLEŞMELİ/ÜCRETLİ </a:t>
            </a:r>
            <a:r>
              <a:rPr lang="tr-TR" b="1" dirty="0" smtClean="0">
                <a:latin typeface="Myriad Pro" panose="020B0503030403020204" pitchFamily="34" charset="0"/>
              </a:rPr>
              <a:t>MÜDÜR YETKİLİ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</a:t>
            </a:r>
            <a:r>
              <a:rPr lang="tr-TR" b="1" dirty="0" smtClean="0">
                <a:latin typeface="Myriad Pro" panose="020B0503030403020204" pitchFamily="34" charset="0"/>
              </a:rPr>
              <a:t> EKRANI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124" y="2103440"/>
            <a:ext cx="6928623" cy="425291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8821452" y="3460417"/>
            <a:ext cx="2385199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U</a:t>
            </a:r>
            <a:r>
              <a:rPr lang="tr-TR" b="1" dirty="0" smtClean="0">
                <a:solidFill>
                  <a:schemeClr val="tx1"/>
                </a:solidFill>
              </a:rPr>
              <a:t>nvanı müdür, müdür yetkili öğretmen olan personele otomatik olarak  «</a:t>
            </a:r>
            <a:r>
              <a:rPr lang="tr-TR" b="1" dirty="0" smtClean="0">
                <a:solidFill>
                  <a:srgbClr val="FF0000"/>
                </a:solidFill>
              </a:rPr>
              <a:t>DYS Yöneticisi» </a:t>
            </a:r>
            <a:r>
              <a:rPr lang="tr-TR" b="1" dirty="0" smtClean="0">
                <a:solidFill>
                  <a:schemeClr val="tx1"/>
                </a:solidFill>
              </a:rPr>
              <a:t>ve «</a:t>
            </a:r>
            <a:r>
              <a:rPr lang="tr-TR" b="1" dirty="0" smtClean="0">
                <a:solidFill>
                  <a:srgbClr val="FF0000"/>
                </a:solidFill>
              </a:rPr>
              <a:t>Müdür» </a:t>
            </a:r>
            <a:r>
              <a:rPr lang="tr-TR" b="1" dirty="0" smtClean="0">
                <a:solidFill>
                  <a:schemeClr val="tx1"/>
                </a:solidFill>
              </a:rPr>
              <a:t>rolleri tanımlanacaktır.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Yeni açılan bir 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kuruma görevlendirme nasıl yapılacaktır?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Yeni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açılan bir kurum sistemde aktif olduğu zaman sistem otomatik olarak görevlendirmeleri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MEBBİS kayıtlarına göre yapacaktır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. (Müdür, Müdür Yardımcısı, Müdür Baş Yardımcısı, Öğretmen görevlendirmeleri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Görev süresi dolan 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idareci, öğretmen veya 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öğretmenler DYS sisteminden nasıl silinecektir?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Görev süresi dolan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idareci, öğretmen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veya ücretli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öğretmenler, üzerlerinde aktif iş bulunmaması durumunda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DYS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sisteminden otomatik olarak silinecektir.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27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Müdür Yetkili Öğretmenler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DYS’de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 yazışma yapabilecekler mi?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Ücretli Müdür Yetkili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Öğretmenlere e-İmza verilemediği için yazışma yapamayacaklardır. Ancak gelen yazıların büro kaydını yapabileceklerdir.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Müdür Yetkili Öğretmenler 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okula gelen yazıların büro kaydını nasıl yapacaklardır?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Ücretli Müdür Yetkili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Öğretmenlerin okula gelen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yazıların büro kaydını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yapabilmesi için kurulum dosyalarını bilgisayarlarına kurmaları ve  </a:t>
            </a:r>
            <a:r>
              <a:rPr lang="tr-TR" sz="2400" b="1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dys.meb.gov.tr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adresine yine e-Devlet şifreleri ile giriş yapmaları gerekmektedir. </a:t>
            </a:r>
            <a:b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ÖNEMLİ!!!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Uygulamanın çalışması için  muhakkak DYS kurulum dosyalarının ilgili bilgisayarlara kurulmuş olması gerekmektedir.</a:t>
            </a:r>
            <a: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/>
            </a:r>
            <a:b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2000" dirty="0" err="1" smtClean="0">
                <a:solidFill>
                  <a:srgbClr val="FF0000"/>
                </a:solidFill>
                <a:latin typeface="Myriad Pro" panose="020B0503030403020204" pitchFamily="34" charset="0"/>
              </a:rPr>
              <a:t>Bkz</a:t>
            </a:r>
            <a:r>
              <a:rPr lang="tr-TR" sz="2000" dirty="0">
                <a:solidFill>
                  <a:srgbClr val="FF0000"/>
                </a:solidFill>
                <a:latin typeface="Myriad Pro" panose="020B0503030403020204" pitchFamily="34" charset="0"/>
              </a:rPr>
              <a:t>: </a:t>
            </a:r>
            <a:r>
              <a:rPr lang="tr-TR" sz="20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*    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https</a:t>
            </a: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://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batman.meb.gov.tr/dys/Dys_Kurulum2021.rar</a:t>
            </a: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  <a:t/>
            </a:r>
            <a:b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  <a:t>            * 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 </a:t>
            </a:r>
            <a:r>
              <a:rPr lang="tr-TR" sz="1800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https</a:t>
            </a:r>
            <a:r>
              <a:rPr lang="tr-TR" sz="1800" dirty="0">
                <a:solidFill>
                  <a:srgbClr val="0070C0"/>
                </a:solidFill>
                <a:latin typeface="Myriad Pro" panose="020B0503030403020204" pitchFamily="34" charset="0"/>
              </a:rPr>
              <a:t>://agri.meb.gov.tr/www/icerik_goruntule.php?KNO=981</a:t>
            </a:r>
            <a:endParaRPr lang="tr-TR" sz="1800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28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Myriad Pro" panose="020B0503030403020204" pitchFamily="34" charset="0"/>
              </a:rPr>
              <a:t>DYS Öğretmen Sistemi Görsel </a:t>
            </a:r>
            <a:r>
              <a:rPr lang="tr-TR" sz="20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Eğitimler:</a:t>
            </a:r>
            <a:endParaRPr lang="tr-TR" sz="20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https://</a:t>
            </a:r>
            <a:r>
              <a:rPr lang="tr-TR" sz="20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www.youtube.com/watch?v=ISsA-3Xtokc&amp;list=PLxdm_OlR_4QJ6kasjNUQR2-y2WgAyzEMN&amp;index=1</a:t>
            </a:r>
            <a:endParaRPr lang="tr-TR" sz="20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KURULUM LİNKLERİ:</a:t>
            </a:r>
          </a:p>
          <a:p>
            <a:r>
              <a:rPr lang="tr-TR" sz="2000" dirty="0" err="1" smtClean="0">
                <a:solidFill>
                  <a:srgbClr val="FF0000"/>
                </a:solidFill>
                <a:latin typeface="Myriad Pro" panose="020B0503030403020204" pitchFamily="34" charset="0"/>
              </a:rPr>
              <a:t>Bkz</a:t>
            </a:r>
            <a:r>
              <a:rPr lang="tr-TR" sz="2000" dirty="0">
                <a:solidFill>
                  <a:srgbClr val="FF0000"/>
                </a:solidFill>
                <a:latin typeface="Myriad Pro" panose="020B0503030403020204" pitchFamily="34" charset="0"/>
              </a:rPr>
              <a:t>: </a:t>
            </a:r>
            <a:r>
              <a:rPr lang="tr-TR" sz="20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*    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4"/>
              </a:rPr>
              <a:t>https</a:t>
            </a: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  <a:hlinkClick r:id="rId4"/>
              </a:rPr>
              <a:t>://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4"/>
              </a:rPr>
              <a:t>batman.meb.gov.tr/dys/Dys_Kurulum2021.rar</a:t>
            </a: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  <a:t/>
            </a:r>
            <a:b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  <a:t>            * 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 </a:t>
            </a:r>
            <a:r>
              <a:rPr lang="tr-TR" sz="1800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https</a:t>
            </a:r>
            <a:r>
              <a:rPr lang="tr-TR" sz="1800" dirty="0">
                <a:solidFill>
                  <a:srgbClr val="0070C0"/>
                </a:solidFill>
                <a:latin typeface="Myriad Pro" panose="020B0503030403020204" pitchFamily="34" charset="0"/>
              </a:rPr>
              <a:t>://agri.meb.gov.tr/www/icerik_goruntule.php?KNO=981</a:t>
            </a:r>
            <a:endParaRPr lang="tr-TR" sz="1800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29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Bu kapsamda </a:t>
            </a:r>
            <a:r>
              <a:rPr lang="tr-TR" sz="2400" dirty="0" err="1" smtClean="0">
                <a:latin typeface="Myriad Pro" panose="020B0503030403020204" pitchFamily="34" charset="0"/>
              </a:rPr>
              <a:t>DYS'nin</a:t>
            </a:r>
            <a:r>
              <a:rPr lang="tr-TR" sz="2400" dirty="0" smtClean="0">
                <a:latin typeface="Myriad Pro" panose="020B0503030403020204" pitchFamily="34" charset="0"/>
              </a:rPr>
              <a:t> </a:t>
            </a:r>
            <a:r>
              <a:rPr lang="tr-TR" sz="2400" dirty="0">
                <a:latin typeface="Myriad Pro" panose="020B0503030403020204" pitchFamily="34" charset="0"/>
              </a:rPr>
              <a:t>öğretmenlere yaygınlaştırması </a:t>
            </a:r>
            <a:r>
              <a:rPr lang="tr-TR" sz="2400" dirty="0" smtClean="0">
                <a:latin typeface="Myriad Pro" panose="020B0503030403020204" pitchFamily="34" charset="0"/>
              </a:rPr>
              <a:t>çalışmaları Bakanlığımız DYS ekibi tarafından başlatılmış olup Niğde </a:t>
            </a:r>
            <a:r>
              <a:rPr lang="tr-TR" sz="2400" dirty="0">
                <a:latin typeface="Myriad Pro" panose="020B0503030403020204" pitchFamily="34" charset="0"/>
              </a:rPr>
              <a:t>ve Batman </a:t>
            </a:r>
            <a:r>
              <a:rPr lang="tr-TR" sz="2400" dirty="0" smtClean="0">
                <a:latin typeface="Myriad Pro" panose="020B0503030403020204" pitchFamily="34" charset="0"/>
              </a:rPr>
              <a:t>illerinde pilot uygulama yapılmıştır. </a:t>
            </a:r>
            <a:r>
              <a:rPr lang="tr-TR" sz="2400" dirty="0" err="1" smtClean="0">
                <a:latin typeface="Myriad Pro" panose="020B0503030403020204" pitchFamily="34" charset="0"/>
              </a:rPr>
              <a:t>DYS’de</a:t>
            </a:r>
            <a:r>
              <a:rPr lang="tr-TR" sz="2400" dirty="0" smtClean="0">
                <a:latin typeface="Myriad Pro" panose="020B0503030403020204" pitchFamily="34" charset="0"/>
              </a:rPr>
              <a:t> </a:t>
            </a:r>
            <a:r>
              <a:rPr lang="tr-TR" sz="2400" dirty="0">
                <a:latin typeface="Myriad Pro" panose="020B0503030403020204" pitchFamily="34" charset="0"/>
              </a:rPr>
              <a:t>yapılması planlamış tüm çalışmaların bitirilmesi ve pilot uygulamanın neticelenmesinden </a:t>
            </a:r>
            <a:r>
              <a:rPr lang="tr-TR" sz="2400" dirty="0" smtClean="0">
                <a:latin typeface="Myriad Pro" panose="020B0503030403020204" pitchFamily="34" charset="0"/>
              </a:rPr>
              <a:t>sonra </a:t>
            </a:r>
            <a:r>
              <a:rPr lang="tr-TR" sz="2400" dirty="0">
                <a:latin typeface="Myriad Pro" panose="020B0503030403020204" pitchFamily="34" charset="0"/>
              </a:rPr>
              <a:t>diğer illerde öğretmenlerin </a:t>
            </a:r>
            <a:r>
              <a:rPr lang="tr-TR" sz="2400" dirty="0" smtClean="0">
                <a:latin typeface="Myriad Pro" panose="020B0503030403020204" pitchFamily="34" charset="0"/>
              </a:rPr>
              <a:t>DYS‘ ye </a:t>
            </a:r>
            <a:r>
              <a:rPr lang="tr-TR" sz="2400" dirty="0">
                <a:latin typeface="Myriad Pro" panose="020B0503030403020204" pitchFamily="34" charset="0"/>
              </a:rPr>
              <a:t>alınması süreci </a:t>
            </a:r>
            <a:r>
              <a:rPr lang="tr-TR" sz="2400" dirty="0" smtClean="0">
                <a:latin typeface="Myriad Pro" panose="020B0503030403020204" pitchFamily="34" charset="0"/>
              </a:rPr>
              <a:t>başlatılmıştır. </a:t>
            </a:r>
            <a: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Mardin ilimizde ise 21 Şubat 2022 tarihinden itibaren geçilecektir.</a:t>
            </a:r>
            <a:endParaRPr lang="tr-TR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3</a:t>
            </a:fld>
            <a:endParaRPr lang="tr-TR"/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10" y="1772017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latin typeface="Myriad Pro" panose="020B0503030403020204" pitchFamily="34" charset="0"/>
              </a:rPr>
              <a:t>DYS </a:t>
            </a:r>
            <a:r>
              <a:rPr lang="tr-TR" sz="2400" b="1" dirty="0" smtClean="0">
                <a:latin typeface="Myriad Pro" panose="020B0503030403020204" pitchFamily="34" charset="0"/>
              </a:rPr>
              <a:t>GÖREVLENDİRME SİSTEMİ NASIL ÇALIŞACAK?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DYS </a:t>
            </a:r>
            <a:r>
              <a:rPr lang="tr-TR" sz="2400" dirty="0">
                <a:latin typeface="Myriad Pro" panose="020B0503030403020204" pitchFamily="34" charset="0"/>
              </a:rPr>
              <a:t>sistemi; MEBBİS kayıtlarına bakarak ilgili öğretmeni/idareciyi görevli olduğu okulun DETSİS (Devlet Kurumları </a:t>
            </a:r>
            <a:r>
              <a:rPr lang="tr-TR" sz="2400" dirty="0" smtClean="0">
                <a:latin typeface="Myriad Pro" panose="020B0503030403020204" pitchFamily="34" charset="0"/>
              </a:rPr>
              <a:t>Modülüne İşlenen kod) </a:t>
            </a:r>
            <a:r>
              <a:rPr lang="tr-TR" sz="2400" dirty="0">
                <a:latin typeface="Myriad Pro" panose="020B0503030403020204" pitchFamily="34" charset="0"/>
              </a:rPr>
              <a:t>numarasına </a:t>
            </a:r>
            <a:r>
              <a:rPr lang="tr-TR" sz="2400" dirty="0" smtClean="0">
                <a:latin typeface="Myriad Pro" panose="020B0503030403020204" pitchFamily="34" charset="0"/>
              </a:rPr>
              <a:t>göre </a:t>
            </a:r>
            <a:r>
              <a:rPr lang="tr-TR" sz="2400" dirty="0" err="1" smtClean="0">
                <a:latin typeface="Myriad Pro" panose="020B0503030403020204" pitchFamily="34" charset="0"/>
              </a:rPr>
              <a:t>DYS’ye</a:t>
            </a:r>
            <a:r>
              <a:rPr lang="tr-TR" sz="2400" dirty="0" smtClean="0">
                <a:latin typeface="Myriad Pro" panose="020B0503030403020204" pitchFamily="34" charset="0"/>
              </a:rPr>
              <a:t> görevlendirmektedir. </a:t>
            </a:r>
            <a:r>
              <a:rPr lang="tr-TR" sz="2400" dirty="0">
                <a:latin typeface="Myriad Pro" panose="020B0503030403020204" pitchFamily="34" charset="0"/>
              </a:rPr>
              <a:t>B</a:t>
            </a:r>
            <a:r>
              <a:rPr lang="tr-TR" sz="2400" dirty="0" smtClean="0">
                <a:latin typeface="Myriad Pro" panose="020B0503030403020204" pitchFamily="34" charset="0"/>
              </a:rPr>
              <a:t>itiş </a:t>
            </a:r>
            <a:r>
              <a:rPr lang="tr-TR" sz="2400" dirty="0">
                <a:latin typeface="Myriad Pro" panose="020B0503030403020204" pitchFamily="34" charset="0"/>
              </a:rPr>
              <a:t>tarihi işlendiğinde veya o tarih geçtiğinde </a:t>
            </a:r>
            <a:r>
              <a:rPr lang="tr-TR" sz="2400" dirty="0" err="1" smtClean="0">
                <a:latin typeface="Myriad Pro" panose="020B0503030403020204" pitchFamily="34" charset="0"/>
              </a:rPr>
              <a:t>DYS‘deki</a:t>
            </a:r>
            <a:r>
              <a:rPr lang="tr-TR" sz="2400" dirty="0" smtClean="0">
                <a:latin typeface="Myriad Pro" panose="020B0503030403020204" pitchFamily="34" charset="0"/>
              </a:rPr>
              <a:t> </a:t>
            </a:r>
            <a:r>
              <a:rPr lang="tr-TR" sz="2400" dirty="0">
                <a:latin typeface="Myriad Pro" panose="020B0503030403020204" pitchFamily="34" charset="0"/>
              </a:rPr>
              <a:t>görevini otomatik olarak </a:t>
            </a:r>
            <a:r>
              <a:rPr lang="tr-TR" sz="2400" dirty="0" smtClean="0">
                <a:latin typeface="Myriad Pro" panose="020B0503030403020204" pitchFamily="34" charset="0"/>
              </a:rPr>
              <a:t>sonlandırmaktadır.</a:t>
            </a:r>
            <a:endParaRPr lang="tr-TR" sz="2400" dirty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Bu </a:t>
            </a:r>
            <a:r>
              <a:rPr lang="tr-TR" sz="2400" dirty="0">
                <a:latin typeface="Myriad Pro" panose="020B0503030403020204" pitchFamily="34" charset="0"/>
              </a:rPr>
              <a:t>süreçte DYS yönetici rolüne sahip personeller görevlendirme ve görevi sonlandırma işlemleri gibi diğer DYS Yönetici ekranlarını kullanmaya devam edebileceklerdir.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4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dirty="0" smtClean="0">
                <a:latin typeface="Myriad Pro" panose="020B0503030403020204" pitchFamily="34" charset="0"/>
              </a:rPr>
              <a:t>ÖĞRETMEN ROLÜNÜN TANIMLANMASI</a:t>
            </a:r>
          </a:p>
          <a:p>
            <a:pPr algn="just"/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Sistem MEBBİS </a:t>
            </a:r>
            <a:r>
              <a:rPr lang="tr-TR" sz="2400" dirty="0">
                <a:latin typeface="Myriad Pro" panose="020B0503030403020204" pitchFamily="34" charset="0"/>
              </a:rPr>
              <a:t>kayıtlarında “Ücretli Öğretmen”, “Öğretmen", “Atölye Şefi”, “Bölüm Şefi”, “</a:t>
            </a:r>
            <a:r>
              <a:rPr lang="tr-TR" sz="2400" dirty="0" err="1">
                <a:latin typeface="Myriad Pro" panose="020B0503030403020204" pitchFamily="34" charset="0"/>
              </a:rPr>
              <a:t>Laboratuar</a:t>
            </a:r>
            <a:r>
              <a:rPr lang="tr-TR" sz="2400" dirty="0">
                <a:latin typeface="Myriad Pro" panose="020B0503030403020204" pitchFamily="34" charset="0"/>
              </a:rPr>
              <a:t> Şefi”, ”Bilgisayar </a:t>
            </a:r>
            <a:r>
              <a:rPr lang="tr-TR" sz="2400" dirty="0" err="1">
                <a:latin typeface="Myriad Pro" panose="020B0503030403020204" pitchFamily="34" charset="0"/>
              </a:rPr>
              <a:t>Formatör</a:t>
            </a:r>
            <a:r>
              <a:rPr lang="tr-TR" sz="2400" dirty="0">
                <a:latin typeface="Myriad Pro" panose="020B0503030403020204" pitchFamily="34" charset="0"/>
              </a:rPr>
              <a:t> Öğretmeni”, “Eğitici Bilgisayar </a:t>
            </a:r>
            <a:r>
              <a:rPr lang="tr-TR" sz="2400" dirty="0" err="1">
                <a:latin typeface="Myriad Pro" panose="020B0503030403020204" pitchFamily="34" charset="0"/>
              </a:rPr>
              <a:t>Formatör</a:t>
            </a:r>
            <a:r>
              <a:rPr lang="tr-TR" sz="2400" dirty="0">
                <a:latin typeface="Myriad Pro" panose="020B0503030403020204" pitchFamily="34" charset="0"/>
              </a:rPr>
              <a:t> Öğretmeni”, “Sözleşmeli Öğretmen(657 S.K. 4/B)”, ”Alan Şefi”, “Dal Şefi”, “Ders Karşılığı Ücretli”, “Geçici Usta Öğretici”, “Bilişim Teknolojileri Rehber Öğretmenliği” olarak tanımlı personelleri </a:t>
            </a:r>
            <a:r>
              <a:rPr lang="tr-TR" sz="2400" dirty="0" err="1">
                <a:latin typeface="Myriad Pro" panose="020B0503030403020204" pitchFamily="34" charset="0"/>
              </a:rPr>
              <a:t>DYS’de</a:t>
            </a:r>
            <a:r>
              <a:rPr lang="tr-TR" sz="2400" dirty="0">
                <a:latin typeface="Myriad Pro" panose="020B0503030403020204" pitchFamily="34" charset="0"/>
              </a:rPr>
              <a:t>  </a:t>
            </a:r>
            <a:r>
              <a:rPr lang="tr-TR" sz="2400" b="1" dirty="0">
                <a:latin typeface="Myriad Pro" panose="020B0503030403020204" pitchFamily="34" charset="0"/>
              </a:rPr>
              <a:t>“Öğretmen” </a:t>
            </a:r>
            <a:r>
              <a:rPr lang="tr-TR" sz="2400" dirty="0">
                <a:latin typeface="Myriad Pro" panose="020B0503030403020204" pitchFamily="34" charset="0"/>
              </a:rPr>
              <a:t>rolünde otomatik olarak görevlendirecektir.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5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MÜDÜR ROLÜ TANIMLANMASI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400" dirty="0">
                <a:latin typeface="Myriad Pro" panose="020B0503030403020204" pitchFamily="34" charset="0"/>
              </a:rPr>
              <a:t>	</a:t>
            </a:r>
            <a:r>
              <a:rPr lang="tr-TR" sz="2400" dirty="0" smtClean="0">
                <a:latin typeface="Myriad Pro" panose="020B0503030403020204" pitchFamily="34" charset="0"/>
              </a:rPr>
              <a:t>Yaygınlaştırma </a:t>
            </a:r>
            <a:r>
              <a:rPr lang="tr-TR" sz="2400" dirty="0">
                <a:latin typeface="Myriad Pro" panose="020B0503030403020204" pitchFamily="34" charset="0"/>
              </a:rPr>
              <a:t>sürecinin sonunda tüm kurumlarda ki “Okul Müdürü” rollerinin iptal </a:t>
            </a:r>
            <a:r>
              <a:rPr lang="tr-TR" sz="2400" dirty="0" smtClean="0">
                <a:latin typeface="Myriad Pro" panose="020B0503030403020204" pitchFamily="34" charset="0"/>
              </a:rPr>
              <a:t>edilmesi, </a:t>
            </a:r>
            <a:r>
              <a:rPr lang="tr-TR" sz="2400" dirty="0">
                <a:latin typeface="Myriad Pro" panose="020B0503030403020204" pitchFamily="34" charset="0"/>
              </a:rPr>
              <a:t>böylece MEBBIS kayıtlarındaki “Müdür” rolü ile </a:t>
            </a:r>
            <a:r>
              <a:rPr lang="tr-TR" sz="2400" dirty="0" smtClean="0">
                <a:latin typeface="Myriad Pro" panose="020B0503030403020204" pitchFamily="34" charset="0"/>
              </a:rPr>
              <a:t>eşleştirilmesi </a:t>
            </a:r>
            <a:r>
              <a:rPr lang="tr-TR" sz="2400" dirty="0">
                <a:latin typeface="Myriad Pro" panose="020B0503030403020204" pitchFamily="34" charset="0"/>
              </a:rPr>
              <a:t>sağlanacaktır. MEBBIS kayıtlarında  “Müdür” , “Müdür Yetkili Öğretmen”,   “Müdür Vekili”,  “Kurucu Müdür” olarak görülen personeller sisteme otomatik olarak </a:t>
            </a:r>
            <a:r>
              <a:rPr lang="tr-TR" sz="2400" b="1" dirty="0">
                <a:latin typeface="Myriad Pro" panose="020B0503030403020204" pitchFamily="34" charset="0"/>
              </a:rPr>
              <a:t>“</a:t>
            </a:r>
            <a:r>
              <a:rPr lang="tr-TR" sz="2400" b="1" dirty="0" smtClean="0">
                <a:latin typeface="Myriad Pro" panose="020B0503030403020204" pitchFamily="34" charset="0"/>
              </a:rPr>
              <a:t>Müdür“ </a:t>
            </a:r>
            <a:r>
              <a:rPr lang="tr-TR" sz="2400" dirty="0" smtClean="0">
                <a:latin typeface="Myriad Pro" panose="020B0503030403020204" pitchFamily="34" charset="0"/>
              </a:rPr>
              <a:t>rolünde </a:t>
            </a:r>
            <a:r>
              <a:rPr lang="tr-TR" sz="2400" dirty="0">
                <a:latin typeface="Myriad Pro" panose="020B0503030403020204" pitchFamily="34" charset="0"/>
              </a:rPr>
              <a:t>tanımlanacaklardır.  “Müdür” rolü </a:t>
            </a:r>
            <a:r>
              <a:rPr lang="tr-TR" sz="2400" dirty="0" smtClean="0">
                <a:latin typeface="Myriad Pro" panose="020B0503030403020204" pitchFamily="34" charset="0"/>
              </a:rPr>
              <a:t>tanımlandığında </a:t>
            </a:r>
            <a:r>
              <a:rPr lang="tr-TR" sz="2400" dirty="0">
                <a:latin typeface="Myriad Pro" panose="020B0503030403020204" pitchFamily="34" charset="0"/>
              </a:rPr>
              <a:t>sistem kurumun karşılayan ve evrak iade rollerini kontrol edecektir. Kontrol </a:t>
            </a:r>
            <a:r>
              <a:rPr lang="tr-TR" sz="2400" dirty="0" smtClean="0">
                <a:latin typeface="Myriad Pro" panose="020B0503030403020204" pitchFamily="34" charset="0"/>
              </a:rPr>
              <a:t>sonucunda bu rollerin </a:t>
            </a:r>
            <a:r>
              <a:rPr lang="tr-TR" sz="2400" dirty="0">
                <a:latin typeface="Myriad Pro" panose="020B0503030403020204" pitchFamily="34" charset="0"/>
              </a:rPr>
              <a:t>“Okul Müdürü” olması durumunda </a:t>
            </a:r>
            <a:r>
              <a:rPr lang="tr-TR" sz="2400" dirty="0" smtClean="0">
                <a:latin typeface="Myriad Pro" panose="020B0503030403020204" pitchFamily="34" charset="0"/>
              </a:rPr>
              <a:t>sistem bunu otomatik </a:t>
            </a:r>
            <a:r>
              <a:rPr lang="tr-TR" sz="2400" dirty="0">
                <a:latin typeface="Myriad Pro" panose="020B0503030403020204" pitchFamily="34" charset="0"/>
              </a:rPr>
              <a:t>olarak “Müdür” rolüne çevirecektir.  </a:t>
            </a:r>
            <a:r>
              <a:rPr lang="tr-TR" sz="2400" dirty="0" smtClean="0">
                <a:latin typeface="Myriad Pro" panose="020B0503030403020204" pitchFamily="34" charset="0"/>
              </a:rPr>
              <a:t>Değilse bir değişiklik yapmayacaktır.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6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MÜDÜR  BAŞYARDIMCISI VE MÜDÜR YARDIMCISI TANIMLANMASI</a:t>
            </a:r>
          </a:p>
          <a:p>
            <a:pPr algn="just"/>
            <a:endParaRPr lang="tr-TR" sz="2400" dirty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Sistem </a:t>
            </a:r>
            <a:r>
              <a:rPr lang="tr-TR" sz="2400" dirty="0">
                <a:latin typeface="Myriad Pro" panose="020B0503030403020204" pitchFamily="34" charset="0"/>
              </a:rPr>
              <a:t>MEBBIS kayıtlarında “Müdür Başyardımcısı”  olarak tanımlı personeli </a:t>
            </a:r>
            <a:r>
              <a:rPr lang="tr-TR" sz="2400" dirty="0" err="1">
                <a:latin typeface="Myriad Pro" panose="020B0503030403020204" pitchFamily="34" charset="0"/>
              </a:rPr>
              <a:t>DYS’de</a:t>
            </a:r>
            <a:r>
              <a:rPr lang="tr-TR" sz="2400" dirty="0">
                <a:latin typeface="Myriad Pro" panose="020B0503030403020204" pitchFamily="34" charset="0"/>
              </a:rPr>
              <a:t> “Müdür Başyardımcısı” </a:t>
            </a:r>
            <a:r>
              <a:rPr lang="tr-TR" sz="2400" dirty="0" smtClean="0">
                <a:latin typeface="Myriad Pro" panose="020B0503030403020204" pitchFamily="34" charset="0"/>
              </a:rPr>
              <a:t>olarak, “Müdür </a:t>
            </a:r>
            <a:r>
              <a:rPr lang="tr-TR" sz="2400" dirty="0">
                <a:latin typeface="Myriad Pro" panose="020B0503030403020204" pitchFamily="34" charset="0"/>
              </a:rPr>
              <a:t>Yardımcısı” olarak tanımlı personeli ise </a:t>
            </a:r>
            <a:r>
              <a:rPr lang="tr-TR" sz="2400" dirty="0" err="1">
                <a:latin typeface="Myriad Pro" panose="020B0503030403020204" pitchFamily="34" charset="0"/>
              </a:rPr>
              <a:t>DYS’de</a:t>
            </a:r>
            <a:r>
              <a:rPr lang="tr-TR" sz="2400" dirty="0">
                <a:latin typeface="Myriad Pro" panose="020B0503030403020204" pitchFamily="34" charset="0"/>
              </a:rPr>
              <a:t> “Müdür Yardımcısı” olarak görevlendirecektir.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7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UNVAN DIŞINDAKİ İŞ ROLLERİNİN TANIMLANMASI</a:t>
            </a:r>
          </a:p>
          <a:p>
            <a:pPr algn="just"/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endParaRPr lang="tr-TR" sz="2400" dirty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DYS Yöneticisi: </a:t>
            </a:r>
            <a:r>
              <a:rPr lang="tr-TR" sz="2200" dirty="0" smtClean="0">
                <a:latin typeface="Myriad Pro" panose="020B0503030403020204" pitchFamily="34" charset="0"/>
              </a:rPr>
              <a:t>Okul Müdürlerine otomatik olarak tanımlanacaktır.</a:t>
            </a:r>
          </a:p>
          <a:p>
            <a:pPr algn="just"/>
            <a:endParaRPr lang="tr-TR" sz="22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Yetkili Personel Gelen Evrak: </a:t>
            </a:r>
            <a:r>
              <a:rPr lang="tr-TR" sz="2200" dirty="0">
                <a:latin typeface="Myriad Pro" panose="020B0503030403020204" pitchFamily="34" charset="0"/>
              </a:rPr>
              <a:t>Okul müdürü tarafından ilgili kişilere tanımlanacak</a:t>
            </a:r>
            <a:r>
              <a:rPr lang="tr-TR" sz="2200" dirty="0" smtClean="0">
                <a:latin typeface="Myriad Pro" panose="020B0503030403020204" pitchFamily="34" charset="0"/>
              </a:rPr>
              <a:t>.</a:t>
            </a:r>
          </a:p>
          <a:p>
            <a:pPr algn="just"/>
            <a:endParaRPr lang="tr-TR" sz="2200" dirty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Birim Gelen Evrak Kayıt Kullanıcısı: </a:t>
            </a:r>
            <a:r>
              <a:rPr lang="tr-TR" sz="2200" dirty="0">
                <a:latin typeface="Myriad Pro" panose="020B0503030403020204" pitchFamily="34" charset="0"/>
              </a:rPr>
              <a:t>Okul müdürü tarafından ilgili kişilere tanımlanacak</a:t>
            </a:r>
            <a:r>
              <a:rPr lang="tr-TR" sz="2200" dirty="0" smtClean="0">
                <a:latin typeface="Myriad Pro" panose="020B0503030403020204" pitchFamily="34" charset="0"/>
              </a:rPr>
              <a:t>.</a:t>
            </a:r>
          </a:p>
          <a:p>
            <a:pPr algn="just"/>
            <a:endParaRPr lang="tr-TR" sz="2200" dirty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Birim Giden </a:t>
            </a:r>
            <a:r>
              <a:rPr lang="tr-TR" sz="2200" dirty="0">
                <a:solidFill>
                  <a:srgbClr val="C00000"/>
                </a:solidFill>
                <a:latin typeface="Myriad Pro" panose="020B0503030403020204" pitchFamily="34" charset="0"/>
              </a:rPr>
              <a:t>Evrak Kayıt Kullanıcısı</a:t>
            </a:r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: </a:t>
            </a:r>
            <a:r>
              <a:rPr lang="tr-TR" sz="2200" dirty="0">
                <a:latin typeface="Myriad Pro" panose="020B0503030403020204" pitchFamily="34" charset="0"/>
              </a:rPr>
              <a:t>Okul müdürü tarafından ilgili kişilere tanımlanacak.</a:t>
            </a:r>
          </a:p>
          <a:p>
            <a:pPr algn="just"/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8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MARDİN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38554" y="1389370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OKUL MÜDÜRLÜKLERİNCE DİKKAT EDİLMESİ GEREKEN NOKTALAR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DYS </a:t>
            </a:r>
            <a:r>
              <a:rPr lang="tr-TR" sz="2400" dirty="0">
                <a:latin typeface="Myriad Pro" panose="020B0503030403020204" pitchFamily="34" charset="0"/>
              </a:rPr>
              <a:t>personel listelerinin kontrol edilerek hatalı veya eksik görevlendirme var ise İl/İlçe atama şubelerine bilgi verilerek ilgili personelin kadro, görevlendirme, ders tamamlama, ücretli öğretmen ise ücretli öğretmen (Ders tamamlama dahil)  görevlendirme kayıtlarının kontrolünün yapılmasını sağlamalı.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Okul </a:t>
            </a:r>
            <a:r>
              <a:rPr lang="tr-TR" sz="2400" dirty="0" smtClean="0">
                <a:latin typeface="Myriad Pro" panose="020B0503030403020204" pitchFamily="34" charset="0"/>
              </a:rPr>
              <a:t>müdürlüklerince </a:t>
            </a:r>
            <a:r>
              <a:rPr lang="tr-TR" sz="2400" dirty="0">
                <a:latin typeface="Myriad Pro" panose="020B0503030403020204" pitchFamily="34" charset="0"/>
              </a:rPr>
              <a:t>öğretmenlere havale edilen evrakların öğretmenlerce </a:t>
            </a:r>
            <a:r>
              <a:rPr lang="tr-TR" sz="2400" dirty="0" smtClean="0">
                <a:latin typeface="Myriad Pro" panose="020B0503030403020204" pitchFamily="34" charset="0"/>
              </a:rPr>
              <a:t>okunduğunun </a:t>
            </a:r>
            <a:r>
              <a:rPr lang="tr-TR" sz="2400" dirty="0">
                <a:latin typeface="Myriad Pro" panose="020B0503030403020204" pitchFamily="34" charset="0"/>
              </a:rPr>
              <a:t>sistem üzerinden kontrolünün yapılması gerekmektedir.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Okul müdürleri öğretmenlere sadece gözden geçirme evrakı gönderebileceklerdir.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Okul müdürleri evrak havale ederken havale grupları oluşturabileceklerdir. Bu gruplar üzerinden hızlı bir şekilde öğretmenlere evrak tebliğ edebileceklerdir.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9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1648</Words>
  <Application>Microsoft Office PowerPoint</Application>
  <PresentationFormat>Geniş ekran</PresentationFormat>
  <Paragraphs>194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Myriad Pro</vt:lpstr>
      <vt:lpstr>Wingdings</vt:lpstr>
      <vt:lpstr>Office Teması</vt:lpstr>
      <vt:lpstr>MARDİN İL MİLLİ EĞİTİM MÜDÜRLÜĞÜ DYS’NİN ÖĞRETMENLERE YAYGINLAŞTIRILMASI 16/02/22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  <vt:lpstr>MARDİN İL MİLLİ EĞİTİM MÜDÜRLÜĞÜ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AĞRI İL MİLLİ EĞİTİM MÜDÜRLÜĞÜ DYS’NİN ÖĞRETMENLERE YAYGINLAŞTIRILMASI 15/02/22</dc:title>
  <dc:creator>N.Akbaş</dc:creator>
  <cp:lastModifiedBy>NurettinAKBAS</cp:lastModifiedBy>
  <cp:revision>68</cp:revision>
  <dcterms:created xsi:type="dcterms:W3CDTF">2021-10-13T13:07:22Z</dcterms:created>
  <dcterms:modified xsi:type="dcterms:W3CDTF">2022-02-16T08:03:53Z</dcterms:modified>
</cp:coreProperties>
</file>